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264" r:id="rId12"/>
    <p:sldId id="262" r:id="rId13"/>
    <p:sldId id="268" r:id="rId14"/>
    <p:sldId id="282" r:id="rId15"/>
    <p:sldId id="267" r:id="rId16"/>
    <p:sldId id="273" r:id="rId17"/>
    <p:sldId id="283" r:id="rId18"/>
    <p:sldId id="280" r:id="rId19"/>
    <p:sldId id="279" r:id="rId20"/>
    <p:sldId id="278" r:id="rId21"/>
    <p:sldId id="299" r:id="rId22"/>
    <p:sldId id="277" r:id="rId23"/>
    <p:sldId id="297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F1F1-EB5E-4943-98D3-891F8D98250A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14AB-6DE6-4970-8D36-C58788961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928670"/>
            <a:ext cx="7929618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Игры с буквами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744" y="4077072"/>
            <a:ext cx="5000660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Семенова Ирина Геннадьевна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читель-логопед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д/с №1»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- покажи»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> </a:t>
            </a:r>
            <a:r>
              <a:rPr lang="ru-RU" sz="2700" dirty="0" smtClean="0"/>
              <a:t>(Родитель называет букву, а ребёнок показывает её.</a:t>
            </a:r>
            <a:br>
              <a:rPr lang="ru-RU" sz="2700" dirty="0" smtClean="0"/>
            </a:br>
            <a:r>
              <a:rPr lang="ru-RU" sz="2700" dirty="0" smtClean="0"/>
              <a:t>Родитель показывает букву, а ребёнок называет её.)</a:t>
            </a:r>
            <a:br>
              <a:rPr lang="ru-RU" sz="27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571604" y="2071678"/>
          <a:ext cx="6429420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2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А     И      Т</a:t>
                      </a:r>
                    </a:p>
                    <a:p>
                      <a:r>
                        <a:rPr lang="ru-RU" sz="8000" dirty="0" smtClean="0"/>
                        <a:t>   М     П    Х</a:t>
                      </a:r>
                    </a:p>
                    <a:p>
                      <a:pPr algn="l"/>
                      <a:r>
                        <a:rPr lang="ru-RU" sz="8000" dirty="0" smtClean="0"/>
                        <a:t>К</a:t>
                      </a:r>
                      <a:r>
                        <a:rPr lang="ru-RU" sz="8000" baseline="0" dirty="0" smtClean="0"/>
                        <a:t>      О     У</a:t>
                      </a:r>
                      <a:endParaRPr lang="ru-RU" sz="8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все красные (синие) буквы»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все большие (маленькие) буквы»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42976" y="1643050"/>
          <a:ext cx="6715172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1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</a:p>
                    <a:p>
                      <a:r>
                        <a:rPr lang="ru-RU" sz="8000" dirty="0" smtClean="0"/>
                        <a:t>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п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х</a:t>
                      </a:r>
                      <a:endParaRPr lang="ru-RU" sz="80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 К</a:t>
                      </a:r>
                      <a:r>
                        <a:rPr lang="ru-RU" sz="8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8000" baseline="0" dirty="0" smtClean="0"/>
                        <a:t>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8000" baseline="0" dirty="0" smtClean="0"/>
                        <a:t>   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«Найди букву О и зачеркни её»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(можно использовать газеты, журналы)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8000" dirty="0" smtClean="0"/>
              <a:t>А     У     И     О    И</a:t>
            </a:r>
          </a:p>
          <a:p>
            <a:pPr>
              <a:buNone/>
            </a:pPr>
            <a:r>
              <a:rPr lang="ru-RU" sz="8000" dirty="0" smtClean="0"/>
              <a:t>О     О     К     М    Х </a:t>
            </a:r>
          </a:p>
          <a:p>
            <a:pPr>
              <a:buNone/>
            </a:pPr>
            <a:r>
              <a:rPr lang="ru-RU" sz="8000" dirty="0" smtClean="0"/>
              <a:t>Н    И     С      Я    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«Отгадай, какая буква спряталась?»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9600" dirty="0" smtClean="0"/>
              <a:t>   </a:t>
            </a:r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9600" dirty="0" smtClean="0"/>
              <a:t>                                </a:t>
            </a:r>
            <a:endParaRPr lang="ru-RU" sz="9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965175" y="3249611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5852" y="2428868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Н</a:t>
            </a:r>
            <a:endParaRPr lang="ru-RU" sz="9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3654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5086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0805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25092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46524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60811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798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9373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96517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7290" y="235743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290" y="242886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357290" y="264318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57290" y="285749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57290" y="314324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7290" y="328612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57290" y="342900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7290" y="357187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57290" y="271462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57290" y="321468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57290" y="371475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57290" y="385762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57290" y="400050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3306" y="228599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607587" y="2607463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000496" y="2786058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00430" y="2857496"/>
            <a:ext cx="64294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964777" y="3178967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3571868" y="2857496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28992" y="3000372"/>
            <a:ext cx="64294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428992" y="3071810"/>
            <a:ext cx="1214446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607587" y="3393281"/>
            <a:ext cx="714380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3"/>
          </p:cNvCxnSpPr>
          <p:nvPr/>
        </p:nvCxnSpPr>
        <p:spPr>
          <a:xfrm flipH="1">
            <a:off x="4143372" y="3070822"/>
            <a:ext cx="857256" cy="143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928661" y="2643579"/>
            <a:ext cx="572298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571868" y="3286124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4143372" y="3214686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428992" y="3214686"/>
            <a:ext cx="571504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3643306" y="2571744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786976" y="2643182"/>
            <a:ext cx="642148" cy="7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4214810" y="2643182"/>
            <a:ext cx="42862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679025" y="2964653"/>
            <a:ext cx="135732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4000496" y="3214686"/>
            <a:ext cx="857256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3571868" y="2786058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3500430" y="3357562"/>
            <a:ext cx="57150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143372" y="2500306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4143372" y="3286124"/>
            <a:ext cx="64294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29322" y="2428868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Ж</a:t>
            </a:r>
            <a:endParaRPr lang="ru-RU" sz="9600" dirty="0"/>
          </a:p>
        </p:txBody>
      </p:sp>
      <p:sp>
        <p:nvSpPr>
          <p:cNvPr id="54" name="5-конечная звезда 53"/>
          <p:cNvSpPr/>
          <p:nvPr/>
        </p:nvSpPr>
        <p:spPr>
          <a:xfrm>
            <a:off x="6357950" y="242886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5143504" y="3214686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536149" y="2821777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929322" y="4000504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6501620" y="3213892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29322" y="2428868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250397" y="2678901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3750463" y="2893215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3571868" y="3000372"/>
            <a:ext cx="1600208" cy="314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571868" y="2714620"/>
            <a:ext cx="1285884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3286116" y="2928934"/>
            <a:ext cx="150019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конечная звезда 91"/>
          <p:cNvSpPr/>
          <p:nvPr/>
        </p:nvSpPr>
        <p:spPr>
          <a:xfrm>
            <a:off x="5929322" y="250030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>
            <a:off x="600076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>
            <a:off x="635795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>
            <a:off x="5929322" y="278605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>
            <a:off x="6286512" y="271462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rot="1735987">
            <a:off x="5950569" y="237867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rot="3128318">
            <a:off x="6399441" y="2398919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rot="19241599">
            <a:off x="5972635" y="3043685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18002640">
            <a:off x="6311112" y="3024972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«Найди буквы и разукрась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их цветными карандашами»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50" y="3143248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15074" y="342900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72198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9322" y="400050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86446" y="428625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29322" y="328612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15008" y="307181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00826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643702" y="257174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14942" y="250030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2919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500694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2919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2919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2919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2919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2919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2919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2919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92919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1494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1494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14363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857884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2143116"/>
            <a:ext cx="2786082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1494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494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1494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1494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1494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21494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7213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43636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29388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72264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07233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35808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808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35808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5808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35808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0082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07233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07233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7233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5808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358082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35808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35808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86578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78657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85801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657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07233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07233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07233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07233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7233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71514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500826" y="371475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500826" y="342900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12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786578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786578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858016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00694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86446" y="350043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07219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500694" y="328612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500694" y="357187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715008" y="378619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00694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5788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143636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14363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78644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50069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42938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4363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78644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500694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429388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357290" y="2143116"/>
            <a:ext cx="2786082" cy="2643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5-конечная звезда 103"/>
          <p:cNvSpPr/>
          <p:nvPr/>
        </p:nvSpPr>
        <p:spPr>
          <a:xfrm>
            <a:off x="1428728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>
            <a:off x="1928794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>
            <a:off x="2357422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5-конечная звезда 106"/>
          <p:cNvSpPr/>
          <p:nvPr/>
        </p:nvSpPr>
        <p:spPr>
          <a:xfrm>
            <a:off x="1928794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5-конечная звезда 107"/>
          <p:cNvSpPr/>
          <p:nvPr/>
        </p:nvSpPr>
        <p:spPr>
          <a:xfrm>
            <a:off x="1357290" y="300037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5-конечная звезда 108"/>
          <p:cNvSpPr/>
          <p:nvPr/>
        </p:nvSpPr>
        <p:spPr>
          <a:xfrm>
            <a:off x="1928794" y="257174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5-конечная звезда 109"/>
          <p:cNvSpPr/>
          <p:nvPr/>
        </p:nvSpPr>
        <p:spPr>
          <a:xfrm>
            <a:off x="1928794" y="285749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5-конечная звезда 110"/>
          <p:cNvSpPr/>
          <p:nvPr/>
        </p:nvSpPr>
        <p:spPr>
          <a:xfrm>
            <a:off x="364330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5-конечная звезда 111"/>
          <p:cNvSpPr/>
          <p:nvPr/>
        </p:nvSpPr>
        <p:spPr>
          <a:xfrm>
            <a:off x="3428992" y="271462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5-конечная звезда 112"/>
          <p:cNvSpPr/>
          <p:nvPr/>
        </p:nvSpPr>
        <p:spPr>
          <a:xfrm>
            <a:off x="3071802" y="264318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5-конечная звезда 113"/>
          <p:cNvSpPr/>
          <p:nvPr/>
        </p:nvSpPr>
        <p:spPr>
          <a:xfrm>
            <a:off x="2857488" y="364331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5-конечная звезда 114"/>
          <p:cNvSpPr/>
          <p:nvPr/>
        </p:nvSpPr>
        <p:spPr>
          <a:xfrm>
            <a:off x="3286116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5-конечная звезда 115"/>
          <p:cNvSpPr/>
          <p:nvPr/>
        </p:nvSpPr>
        <p:spPr>
          <a:xfrm>
            <a:off x="257173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5-конечная звезда 116"/>
          <p:cNvSpPr/>
          <p:nvPr/>
        </p:nvSpPr>
        <p:spPr>
          <a:xfrm>
            <a:off x="3214678" y="357187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5-конечная звезда 117"/>
          <p:cNvSpPr/>
          <p:nvPr/>
        </p:nvSpPr>
        <p:spPr>
          <a:xfrm>
            <a:off x="3571868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5-конечная звезда 118"/>
          <p:cNvSpPr/>
          <p:nvPr/>
        </p:nvSpPr>
        <p:spPr>
          <a:xfrm>
            <a:off x="3643306" y="321468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5-конечная звезда 119"/>
          <p:cNvSpPr/>
          <p:nvPr/>
        </p:nvSpPr>
        <p:spPr>
          <a:xfrm>
            <a:off x="1714480" y="385762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5-конечная звезда 120"/>
          <p:cNvSpPr/>
          <p:nvPr/>
        </p:nvSpPr>
        <p:spPr>
          <a:xfrm>
            <a:off x="135729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5-конечная звезда 121"/>
          <p:cNvSpPr/>
          <p:nvPr/>
        </p:nvSpPr>
        <p:spPr>
          <a:xfrm>
            <a:off x="135729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5-конечная звезда 122"/>
          <p:cNvSpPr/>
          <p:nvPr/>
        </p:nvSpPr>
        <p:spPr>
          <a:xfrm>
            <a:off x="207167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5-конечная звезда 124"/>
          <p:cNvSpPr/>
          <p:nvPr/>
        </p:nvSpPr>
        <p:spPr>
          <a:xfrm>
            <a:off x="1571604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5-конечная звезда 125"/>
          <p:cNvSpPr/>
          <p:nvPr/>
        </p:nvSpPr>
        <p:spPr>
          <a:xfrm>
            <a:off x="135729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5-конечная звезда 126"/>
          <p:cNvSpPr/>
          <p:nvPr/>
        </p:nvSpPr>
        <p:spPr>
          <a:xfrm>
            <a:off x="207167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5-конечная звезда 127"/>
          <p:cNvSpPr/>
          <p:nvPr/>
        </p:nvSpPr>
        <p:spPr>
          <a:xfrm>
            <a:off x="207167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5-конечная звезда 128"/>
          <p:cNvSpPr/>
          <p:nvPr/>
        </p:nvSpPr>
        <p:spPr>
          <a:xfrm>
            <a:off x="3571868" y="407194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5-конечная звезда 129"/>
          <p:cNvSpPr/>
          <p:nvPr/>
        </p:nvSpPr>
        <p:spPr>
          <a:xfrm>
            <a:off x="2857488" y="428625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5-конечная звезда 130"/>
          <p:cNvSpPr/>
          <p:nvPr/>
        </p:nvSpPr>
        <p:spPr>
          <a:xfrm>
            <a:off x="3571868" y="235743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5-конечная звезда 131"/>
          <p:cNvSpPr/>
          <p:nvPr/>
        </p:nvSpPr>
        <p:spPr>
          <a:xfrm>
            <a:off x="2285984" y="3500438"/>
            <a:ext cx="414334" cy="271458"/>
          </a:xfrm>
          <a:prstGeom prst="star5">
            <a:avLst>
              <a:gd name="adj" fmla="val 9865"/>
              <a:gd name="hf" fmla="val 105146"/>
              <a:gd name="vf" fmla="val 110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«Узнай буквы и обведи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их разными цветными карандашами»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714348" y="3286124"/>
            <a:ext cx="1714512" cy="42862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250133" y="3178967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0166" y="3714752"/>
            <a:ext cx="714380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78827" y="3250405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857356" y="2643182"/>
            <a:ext cx="1071570" cy="17145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</p:cNvCxnSpPr>
          <p:nvPr/>
        </p:nvCxnSpPr>
        <p:spPr>
          <a:xfrm rot="16200000" flipH="1">
            <a:off x="2196686" y="2839637"/>
            <a:ext cx="1000132" cy="6072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36215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94265" y="3535363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501620" y="2785264"/>
            <a:ext cx="927106" cy="7858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72264" y="3643314"/>
            <a:ext cx="857256" cy="7143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57752" y="2714620"/>
            <a:ext cx="85725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50727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322099" y="3107529"/>
            <a:ext cx="1643074" cy="8572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«Обведи правильные буквы в кружок,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 а неправильные - зачеркни»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800" dirty="0" smtClean="0"/>
          </a:p>
          <a:p>
            <a:pPr>
              <a:buNone/>
            </a:pPr>
            <a:endParaRPr lang="ru-RU" sz="8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07191" y="2035959"/>
            <a:ext cx="100013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7191" y="1893083"/>
            <a:ext cx="571504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571604" y="2071678"/>
            <a:ext cx="100013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00232" y="1857364"/>
            <a:ext cx="571504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108315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43306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22827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6314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500826" y="1714488"/>
            <a:ext cx="500066" cy="1071570"/>
            <a:chOff x="6143636" y="1785926"/>
            <a:chExt cx="500066" cy="107157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 rot="10800000">
            <a:off x="7643834" y="1714488"/>
            <a:ext cx="571504" cy="1071570"/>
            <a:chOff x="6143636" y="1785926"/>
            <a:chExt cx="500066" cy="107157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785786" y="3714752"/>
            <a:ext cx="573092" cy="1073158"/>
            <a:chOff x="785786" y="3714752"/>
            <a:chExt cx="573092" cy="107315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/>
          <p:cNvGrpSpPr/>
          <p:nvPr/>
        </p:nvGrpSpPr>
        <p:grpSpPr>
          <a:xfrm rot="10800000">
            <a:off x="1928794" y="3714752"/>
            <a:ext cx="573092" cy="1073158"/>
            <a:chOff x="785786" y="3714752"/>
            <a:chExt cx="573092" cy="107315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Группа 68"/>
          <p:cNvGrpSpPr/>
          <p:nvPr/>
        </p:nvGrpSpPr>
        <p:grpSpPr>
          <a:xfrm>
            <a:off x="3714744" y="3714752"/>
            <a:ext cx="644530" cy="1071570"/>
            <a:chOff x="3714744" y="3714752"/>
            <a:chExt cx="644530" cy="107157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Группа 69"/>
          <p:cNvGrpSpPr/>
          <p:nvPr/>
        </p:nvGrpSpPr>
        <p:grpSpPr>
          <a:xfrm rot="10800000">
            <a:off x="4786314" y="3714752"/>
            <a:ext cx="644530" cy="1071570"/>
            <a:chOff x="3714744" y="3714752"/>
            <a:chExt cx="644530" cy="1071570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Прямая соединительная линия 74"/>
          <p:cNvCxnSpPr/>
          <p:nvPr/>
        </p:nvCxnSpPr>
        <p:spPr>
          <a:xfrm rot="5400000">
            <a:off x="6037273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572264" y="3714752"/>
            <a:ext cx="500066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5400000">
            <a:off x="7680347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715272" y="3714752"/>
            <a:ext cx="490542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«Превращения»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(выложить из палочек одну букву и превратить её в другую букву)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Щ       Ш </a:t>
            </a:r>
          </a:p>
          <a:p>
            <a:pPr algn="ctr">
              <a:buNone/>
            </a:pPr>
            <a:r>
              <a:rPr lang="ru-RU" sz="9600" dirty="0" smtClean="0"/>
              <a:t>Н     П      И</a:t>
            </a:r>
            <a:endParaRPr lang="ru-RU" sz="9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71934" y="2357430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12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86380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«Найди все буквы У на картине»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*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Нищева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Н.В. Мой букварь. Книга для обучения дошкольников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чтению/ Худ. О.Н. Капустина. - СПб: ДЕТСТВО-ПРЕССС, 2011.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lum contrast="20000"/>
          </a:blip>
          <a:srcRect l="8548" t="47926" r="10583" b="13708"/>
          <a:stretch>
            <a:fillRect/>
          </a:stretch>
        </p:blipFill>
        <p:spPr bwMode="auto">
          <a:xfrm>
            <a:off x="1571604" y="1357298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«Дописать букву»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   А            У                    И             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П – Т – Г – Е – Ъ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00034" y="2571744"/>
            <a:ext cx="1428760" cy="28575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536017" y="2464587"/>
            <a:ext cx="1357322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928662" y="2428868"/>
            <a:ext cx="142876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72000" y="2357430"/>
            <a:ext cx="135732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50529" y="2678901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22959" y="2678107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00826" y="2643182"/>
            <a:ext cx="571504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153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00364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29190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938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Уважаемые родители!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Вы задались целью научить своего ребёнка читать, но заметили,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что   дошкольник  не    всегда    может   с    первого   предъявления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запомнить  букву.   Предлагаю   вашему  вниманию   игры, которые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помогут    ребёнку   лучше    запомнить   букву.  Данные   игры    не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потребуют   от   вас   специальной  длительной подготовки.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Главное   ваше  желание и   интерес  ребёнка. Учить с ребёнком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буквы можно ВМЕСТЕ интересно и весело!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Помните, что   правильнее   учить  дошкольника называть буквы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упрощённо, как мы называем твёрдый согласный звук, который они </a:t>
            </a:r>
          </a:p>
          <a:p>
            <a:pPr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обозначают: не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УСПЕХОВ ВАМ И ВАШИМ ДЕТЯМ!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«Ластик»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(Сотри всё, что не нужно букве П, У и т.д.)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643050"/>
            <a:ext cx="3143272" cy="407196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«Прятки»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оргий\Desktop\выступ\15-01-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3" t="9228" r="10680" b="52709"/>
          <a:stretch>
            <a:fillRect/>
          </a:stretch>
        </p:blipFill>
        <p:spPr bwMode="auto">
          <a:xfrm>
            <a:off x="714348" y="1571612"/>
            <a:ext cx="3429024" cy="2357454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1" t="58408" r="23184" b="4683"/>
          <a:stretch>
            <a:fillRect/>
          </a:stretch>
        </p:blipFill>
        <p:spPr bwMode="auto">
          <a:xfrm>
            <a:off x="5000628" y="1428736"/>
            <a:ext cx="3000396" cy="2428892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86" t="95685" r="19795"/>
          <a:stretch>
            <a:fillRect/>
          </a:stretch>
        </p:blipFill>
        <p:spPr bwMode="auto">
          <a:xfrm>
            <a:off x="2500298" y="4800610"/>
            <a:ext cx="4500594" cy="90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«Рисование букв по точкам»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4600" dirty="0" smtClean="0"/>
              <a:t>                </a:t>
            </a:r>
          </a:p>
          <a:p>
            <a:endParaRPr lang="ru-RU" sz="4600" dirty="0" smtClean="0"/>
          </a:p>
          <a:p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   </a:t>
            </a:r>
          </a:p>
          <a:p>
            <a:pPr>
              <a:buNone/>
            </a:pPr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</a:t>
            </a:r>
          </a:p>
          <a:p>
            <a:pPr>
              <a:buNone/>
            </a:pPr>
            <a:r>
              <a:rPr lang="ru-RU" sz="4600" dirty="0" smtClean="0"/>
              <a:t>       </a:t>
            </a:r>
          </a:p>
          <a:p>
            <a:pPr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                «Рисование букв по клеточкам»</a:t>
            </a:r>
          </a:p>
          <a:p>
            <a:pPr>
              <a:buNone/>
            </a:pPr>
            <a:r>
              <a:rPr lang="ru-RU" sz="9800" dirty="0" smtClean="0"/>
              <a:t>1         4      2        4       1        5       4         5    </a:t>
            </a:r>
            <a:r>
              <a:rPr lang="ru-RU" sz="9800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                </a:t>
            </a: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</a:t>
            </a: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28662" y="3929066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1893869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21441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5742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591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441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742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41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912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29190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2905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29190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2912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43636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29190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4370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76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43636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14376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43636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4370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4376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10" idx="7"/>
            <a:endCxn id="16" idx="4"/>
          </p:cNvCxnSpPr>
          <p:nvPr/>
        </p:nvCxnSpPr>
        <p:spPr>
          <a:xfrm rot="16200000" flipH="1" flipV="1">
            <a:off x="1875216" y="2242875"/>
            <a:ext cx="1061108" cy="25257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0" idx="1"/>
            <a:endCxn id="14" idx="3"/>
          </p:cNvCxnSpPr>
          <p:nvPr/>
        </p:nvCxnSpPr>
        <p:spPr>
          <a:xfrm rot="16200000" flipH="1" flipV="1">
            <a:off x="1271057" y="1678769"/>
            <a:ext cx="1050646" cy="1143008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85918" y="2214554"/>
            <a:ext cx="571504" cy="10463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0"/>
            <a:endCxn id="25" idx="4"/>
          </p:cNvCxnSpPr>
          <p:nvPr/>
        </p:nvCxnSpPr>
        <p:spPr>
          <a:xfrm rot="16200000" flipH="1">
            <a:off x="3428992" y="2250273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3929058" y="2214554"/>
            <a:ext cx="596905" cy="103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1" idx="3"/>
          </p:cNvCxnSpPr>
          <p:nvPr/>
        </p:nvCxnSpPr>
        <p:spPr>
          <a:xfrm rot="5400000">
            <a:off x="4500562" y="1775464"/>
            <a:ext cx="439090" cy="43909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28" idx="4"/>
          </p:cNvCxnSpPr>
          <p:nvPr/>
        </p:nvCxnSpPr>
        <p:spPr>
          <a:xfrm rot="16200000" flipH="1">
            <a:off x="4446983" y="2268132"/>
            <a:ext cx="571504" cy="4643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180149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0" idx="7"/>
          </p:cNvCxnSpPr>
          <p:nvPr/>
        </p:nvCxnSpPr>
        <p:spPr>
          <a:xfrm rot="16200000" flipH="1" flipV="1">
            <a:off x="6143636" y="1724951"/>
            <a:ext cx="1061109" cy="10611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215074" y="1785926"/>
            <a:ext cx="1071570" cy="10001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85748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3786976" y="3928272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64343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5608645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643702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7716066" y="3999710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Разгадывайте изографы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*</a:t>
            </a:r>
            <a:r>
              <a:rPr lang="ru-RU" sz="2100" dirty="0" err="1" smtClean="0">
                <a:solidFill>
                  <a:srgbClr val="C00000"/>
                </a:solidFill>
              </a:rPr>
              <a:t>Милостивенко</a:t>
            </a:r>
            <a:r>
              <a:rPr lang="ru-RU" sz="2100" dirty="0" smtClean="0">
                <a:solidFill>
                  <a:srgbClr val="C00000"/>
                </a:solidFill>
              </a:rPr>
              <a:t> Л.Г. Методические рекомендации по   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предупреждению ошибок чтения и письма у детей: Из   опыта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работы: Учебное пособие. – СПб.: фирма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«</a:t>
            </a:r>
            <a:r>
              <a:rPr lang="ru-RU" sz="2100" dirty="0" err="1" smtClean="0">
                <a:solidFill>
                  <a:srgbClr val="C00000"/>
                </a:solidFill>
              </a:rPr>
              <a:t>Стройлеспечать</a:t>
            </a:r>
            <a:r>
              <a:rPr lang="ru-RU" sz="2100" dirty="0" smtClean="0">
                <a:solidFill>
                  <a:srgbClr val="C00000"/>
                </a:solidFill>
              </a:rPr>
              <a:t>», 1996.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93671" y="3178967"/>
            <a:ext cx="164228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56959" y="3214289"/>
            <a:ext cx="1571636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62" y="4000504"/>
            <a:ext cx="200026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36216" y="1464058"/>
            <a:ext cx="1071570" cy="71517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14480" y="1500174"/>
            <a:ext cx="1143008" cy="71438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0464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50728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215605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858547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464447" y="3107529"/>
            <a:ext cx="50006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785918" y="3071810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643042" y="1928802"/>
            <a:ext cx="571504" cy="64294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3857620" y="3000372"/>
            <a:ext cx="228601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072066" y="2928934"/>
            <a:ext cx="2286016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000628" y="1428736"/>
            <a:ext cx="71438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5429256" y="1428736"/>
            <a:ext cx="704856" cy="41910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72066" y="2857496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215339" y="2357033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5500694" y="1928802"/>
            <a:ext cx="1500198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5500694" y="2357430"/>
            <a:ext cx="1500198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573323" y="3713561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500694" y="3429000"/>
            <a:ext cx="357190" cy="28575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5500694" y="3786190"/>
            <a:ext cx="285752" cy="14287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714876" y="4214818"/>
            <a:ext cx="64294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5214942" y="4214818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603089" y="4183861"/>
            <a:ext cx="50959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5965041" y="4250537"/>
            <a:ext cx="64294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571480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Эти книги помогут ВАМ: </a:t>
            </a:r>
          </a:p>
          <a:p>
            <a:pPr algn="just"/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smtClean="0">
                <a:latin typeface="Arial" pitchFamily="34" charset="0"/>
                <a:cs typeface="Arial" pitchFamily="34" charset="0"/>
              </a:rPr>
              <a:t>1.Крупенчук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О.И. Учим буквы.- Издательство: Литера, 2016.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2.Курдвановская Н.В.,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Лопская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Р.Ю. Использование методики точек в работе по формированию плоскостной пространственной ориентировки у детей старшего дошкольного и младшего школьного возрастов.- Мурманск, 2005.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3.Милостивенко Л.Г. Методические рекомендации по предупреждению ошибок чтения и письма у детей: Из опыта работы: Учебное пособие. – СПб.: фирма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Стройлеспечать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», 1996.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4.Нищева Н.В. Мой букварь. Книга для обучения дошкольников чтению/ Худ. О.Н. Капустина. - СПб: ДЕТСТВО-ПРЕССС, 2011.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5.Творческое рассказывание: обучение детей 5-7 лет/ автор-составитель Л.М. Граб. – Волгоград: Учитель, 2010.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Шаблон 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презентации</a:t>
            </a:r>
            <a:r>
              <a:rPr kumimoji="0" lang="ru-RU" sz="16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:</a:t>
            </a:r>
            <a:r>
              <a:rPr kumimoji="0" lang="ru-RU" sz="160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16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16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«Построй букву»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оргий\Desktop\выступ\Фото\DSC04327.JPG"/>
          <p:cNvPicPr>
            <a:picLocks noChangeAspect="1" noChangeArrowheads="1"/>
          </p:cNvPicPr>
          <p:nvPr/>
        </p:nvPicPr>
        <p:blipFill>
          <a:blip r:embed="rId2" cstate="print"/>
          <a:srcRect l="34341" t="32432" r="28457" b="17965"/>
          <a:stretch>
            <a:fillRect/>
          </a:stretch>
        </p:blipFill>
        <p:spPr bwMode="auto">
          <a:xfrm>
            <a:off x="785786" y="1643050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Фото\DSC043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840" t="29304" r="29617" b="21281"/>
          <a:stretch>
            <a:fillRect/>
          </a:stretch>
        </p:blipFill>
        <p:spPr bwMode="auto">
          <a:xfrm>
            <a:off x="3571868" y="1571612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Фото\DSC04328.JPG"/>
          <p:cNvPicPr>
            <a:picLocks noChangeAspect="1" noChangeArrowheads="1"/>
          </p:cNvPicPr>
          <p:nvPr/>
        </p:nvPicPr>
        <p:blipFill>
          <a:blip r:embed="rId4" cstate="print"/>
          <a:srcRect l="15640" t="11374" r="14217" b="14691"/>
          <a:stretch>
            <a:fillRect/>
          </a:stretch>
        </p:blipFill>
        <p:spPr bwMode="auto">
          <a:xfrm>
            <a:off x="5929322" y="1571612"/>
            <a:ext cx="2439882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14338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200" dirty="0" smtClean="0"/>
              <a:t>цветные резинки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кубики Никитина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палочки </a:t>
            </a:r>
            <a:r>
              <a:rPr lang="ru-RU" sz="3200" dirty="0" err="1" smtClean="0"/>
              <a:t>Кюизенера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«Найти предмет, на который похожа буква»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О   </a:t>
            </a:r>
            <a:r>
              <a:rPr lang="ru-RU" sz="9600" b="1" dirty="0" smtClean="0">
                <a:solidFill>
                  <a:schemeClr val="tx2"/>
                </a:solidFill>
              </a:rPr>
              <a:t>П   К   Ж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      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Георгий\Desktop\обруч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00504"/>
            <a:ext cx="1643074" cy="142875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215208" y="3356768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Георгий\Desktop\перекладин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2452691" cy="1785940"/>
          </a:xfrm>
          <a:prstGeom prst="rect">
            <a:avLst/>
          </a:prstGeom>
          <a:noFill/>
        </p:spPr>
      </p:pic>
      <p:pic>
        <p:nvPicPr>
          <p:cNvPr id="1030" name="Picture 6" descr="C:\Users\Георгий\Desktop\жу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49404">
            <a:off x="6939502" y="3939113"/>
            <a:ext cx="1428750" cy="142875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215472" y="3428206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216000" y="3285330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C:\Users\Георгий\Desktop\кактус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71942"/>
            <a:ext cx="1057275" cy="142875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5400000">
            <a:off x="5072860" y="349964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Выучить стихотворение на изучаемую букву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- Букву А узнать легко, ноги ставит широко.</a:t>
            </a:r>
          </a:p>
          <a:p>
            <a:r>
              <a:rPr lang="ru-RU" dirty="0" smtClean="0"/>
              <a:t>К - На палочку села галочка.</a:t>
            </a:r>
          </a:p>
          <a:p>
            <a:r>
              <a:rPr lang="ru-RU" dirty="0" smtClean="0"/>
              <a:t>Б – Буква Б с большим брюшком, в кепке с длинным козырьком.</a:t>
            </a:r>
          </a:p>
          <a:p>
            <a:r>
              <a:rPr lang="ru-RU" dirty="0" smtClean="0"/>
              <a:t>О – Посмотри на колесо и увидишь букву 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«Превратить букву в предмет»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8000" dirty="0" smtClean="0"/>
              <a:t>И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8000" dirty="0" smtClean="0"/>
              <a:t>         П   </a:t>
            </a:r>
            <a:endParaRPr lang="ru-RU" sz="8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285992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2066" y="1857364"/>
            <a:ext cx="1214446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6"/>
          <p:cNvGrpSpPr/>
          <p:nvPr/>
        </p:nvGrpSpPr>
        <p:grpSpPr>
          <a:xfrm>
            <a:off x="5072066" y="1857364"/>
            <a:ext cx="1216034" cy="787406"/>
            <a:chOff x="3213884" y="1857364"/>
            <a:chExt cx="1216034" cy="78740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2097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14678" y="2643182"/>
              <a:ext cx="1214446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403621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214678" y="1857364"/>
              <a:ext cx="1214446" cy="78581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214678" y="1857364"/>
              <a:ext cx="1214446" cy="7762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>
            <a:off x="3857620" y="4286256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Георгий\Desktop\ворот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00438"/>
            <a:ext cx="19526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«Угадай букву»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Родитель «пишет»  любую букву на </a:t>
            </a:r>
          </a:p>
          <a:p>
            <a:pPr algn="just">
              <a:buNone/>
            </a:pPr>
            <a:r>
              <a:rPr lang="ru-RU" dirty="0" smtClean="0"/>
              <a:t>    ладони, спине ребёнка, а ребёнок </a:t>
            </a:r>
          </a:p>
          <a:p>
            <a:pPr algn="just">
              <a:buNone/>
            </a:pPr>
            <a:r>
              <a:rPr lang="ru-RU" dirty="0" smtClean="0"/>
              <a:t>     отгадывает её.</a:t>
            </a:r>
          </a:p>
          <a:p>
            <a:pPr algn="just"/>
            <a:r>
              <a:rPr lang="ru-RU" dirty="0" smtClean="0"/>
              <a:t>Ребёнок с закрытыми глазами ощупывает объёмную букву (из конструктора) и отгадывает её.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«Вкус буквы», «Какая буква на вкус?»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Л – кислая, как Лимон.</a:t>
            </a:r>
          </a:p>
          <a:p>
            <a:pPr algn="ctr">
              <a:buNone/>
            </a:pPr>
            <a:r>
              <a:rPr lang="ru-RU" dirty="0" smtClean="0"/>
              <a:t>М – сладкая, как Мармелад.</a:t>
            </a:r>
          </a:p>
          <a:p>
            <a:pPr algn="ctr">
              <a:buNone/>
            </a:pPr>
            <a:r>
              <a:rPr lang="ru-RU" dirty="0" smtClean="0"/>
              <a:t>П – горькая, как Перец.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Б – вкус Батона.</a:t>
            </a:r>
          </a:p>
          <a:p>
            <a:pPr algn="ctr">
              <a:buNone/>
            </a:pPr>
            <a:r>
              <a:rPr lang="ru-RU" dirty="0" smtClean="0"/>
              <a:t>Ш – вкус Шоколадки.</a:t>
            </a:r>
          </a:p>
          <a:p>
            <a:pPr algn="ctr">
              <a:buNone/>
            </a:pPr>
            <a:r>
              <a:rPr lang="ru-RU" dirty="0" smtClean="0"/>
              <a:t>З – вкус Зефира.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Рассказывайте детям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«Буквенные сказки»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Э:   </a:t>
            </a:r>
            <a:r>
              <a:rPr lang="ru-RU" sz="2000" dirty="0" smtClean="0"/>
              <a:t>Жила-была на свете буква. Она была круглая, у неё был длинный язык. Буква очень любила поговорить.  Она разговаривала со всеми так долго, что все устали её слушать. И, наконец, наступил такой день, когда никто не захотел с ней общаться. Буквы проходили мимо, не останавливаясь. А наша буква всё кричала им вслед: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Э! Э! Э!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Так и стали её называть буква Э.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* Творческое рассказывание: обучение детей 5-7 лет/ автор-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составитель Л.М. Граб. – Волгоград: Учитель, 2010.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690</Words>
  <Application>Microsoft Office PowerPoint</Application>
  <PresentationFormat>Экран (4:3)</PresentationFormat>
  <Paragraphs>154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Тема Office</vt:lpstr>
      <vt:lpstr>Презентация PowerPoint</vt:lpstr>
      <vt:lpstr>Уважаемые родители!</vt:lpstr>
      <vt:lpstr>«Построй букву»</vt:lpstr>
      <vt:lpstr> «Найти предмет, на который похожа буква»</vt:lpstr>
      <vt:lpstr> Выучить стихотворение на изучаемую букву</vt:lpstr>
      <vt:lpstr>«Превратить букву в предмет»</vt:lpstr>
      <vt:lpstr>«Угадай букву»</vt:lpstr>
      <vt:lpstr> «Вкус буквы», «Какая буква на вкус?»</vt:lpstr>
      <vt:lpstr>Рассказывайте детям  «Буквенные сказки»</vt:lpstr>
      <vt:lpstr> «Назови - покажи»  (Родитель называет букву, а ребёнок показывает её. Родитель показывает букву, а ребёнок называет её.) </vt:lpstr>
      <vt:lpstr> «Назови все красные (синие) буквы» «Назови все большие (маленькие) буквы»</vt:lpstr>
      <vt:lpstr>  «Найди букву О и зачеркни её» (можно использовать газеты, журналы) </vt:lpstr>
      <vt:lpstr> «Отгадай, какая буква спряталась?»</vt:lpstr>
      <vt:lpstr>«Найди буквы и разукрась  их цветными карандашами»</vt:lpstr>
      <vt:lpstr>«Узнай буквы и обведи  их разными цветными карандашами»</vt:lpstr>
      <vt:lpstr> «Обведи правильные буквы в кружок,  а неправильные - зачеркни»</vt:lpstr>
      <vt:lpstr>«Превращения»  (выложить из палочек одну букву и превратить её в другую букву)</vt:lpstr>
      <vt:lpstr>«Найди все буквы У на картине»</vt:lpstr>
      <vt:lpstr> «Дописать букву»</vt:lpstr>
      <vt:lpstr>«Ластик» (Сотри всё, что не нужно букве П, У и т.д.)</vt:lpstr>
      <vt:lpstr>«Прятки»</vt:lpstr>
      <vt:lpstr> «Рисование букв по точкам»</vt:lpstr>
      <vt:lpstr>Разгадывайте изографы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Логопед</cp:lastModifiedBy>
  <cp:revision>60</cp:revision>
  <dcterms:created xsi:type="dcterms:W3CDTF">2013-08-20T22:02:58Z</dcterms:created>
  <dcterms:modified xsi:type="dcterms:W3CDTF">2025-01-10T03:03:24Z</dcterms:modified>
</cp:coreProperties>
</file>