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0" r:id="rId4"/>
    <p:sldId id="289" r:id="rId5"/>
    <p:sldId id="262" r:id="rId6"/>
    <p:sldId id="291" r:id="rId7"/>
    <p:sldId id="292" r:id="rId8"/>
    <p:sldId id="297" r:id="rId9"/>
    <p:sldId id="293" r:id="rId10"/>
    <p:sldId id="295" r:id="rId11"/>
    <p:sldId id="294" r:id="rId12"/>
    <p:sldId id="296" r:id="rId13"/>
    <p:sldId id="284" r:id="rId14"/>
    <p:sldId id="285" r:id="rId15"/>
    <p:sldId id="280" r:id="rId16"/>
    <p:sldId id="278" r:id="rId17"/>
    <p:sldId id="282" r:id="rId18"/>
    <p:sldId id="298" r:id="rId19"/>
    <p:sldId id="299" r:id="rId20"/>
    <p:sldId id="28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8FBE166-AF24-4B82-832C-832A5D6E303B}" type="datetimeFigureOut">
              <a:rPr lang="ru-RU"/>
              <a:pPr>
                <a:defRPr/>
              </a:pPr>
              <a:t>04.01.2020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25B86B8D-9F52-4266-9331-A3BF490BC489}"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74ECBF-05AF-4EB0-90CA-D692644D7B3C}" type="datetimeFigureOut">
              <a:rPr lang="ru-RU"/>
              <a:pPr>
                <a:defRPr/>
              </a:pPr>
              <a:t>04.01.2020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1C1B51C-9150-4949-ACA6-68BFA5E1585A}"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9DA0252-A7A9-40A0-989F-96CDD8AE07E6}" type="datetimeFigureOut">
              <a:rPr lang="ru-RU"/>
              <a:pPr>
                <a:defRPr/>
              </a:pPr>
              <a:t>04.01.2020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4524480-55A7-45A5-A6B2-5D677AA55384}"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45FA88-4651-496B-AF3E-58711B0E7E99}" type="datetimeFigureOut">
              <a:rPr lang="ru-RU"/>
              <a:pPr>
                <a:defRPr/>
              </a:pPr>
              <a:t>04.01.2020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B83CBC9-C6DB-4B11-99C5-99070AE6EBE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8FBCD9-F7A1-416F-9FC0-371D33931588}" type="datetimeFigureOut">
              <a:rPr lang="ru-RU"/>
              <a:pPr>
                <a:defRPr/>
              </a:pPr>
              <a:t>04.01.2020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B6001135-6B9D-40E9-97BF-A40C1B000C96}"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ACA7368-A69C-43FA-8CD1-10674947DE55}" type="datetimeFigureOut">
              <a:rPr lang="ru-RU"/>
              <a:pPr>
                <a:defRPr/>
              </a:pPr>
              <a:t>04.01.2020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1BFB81AE-842D-4649-906D-56F8F543C259}"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31347A0-A460-47B0-8D02-0AD7D425F2CC}" type="datetimeFigureOut">
              <a:rPr lang="ru-RU"/>
              <a:pPr>
                <a:defRPr/>
              </a:pPr>
              <a:t>04.01.2020</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C12FEB67-3FBE-4B55-8B07-BFC5F577A82C}"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FD3419-257A-4357-89F8-5C5A3B19D7E2}" type="datetimeFigureOut">
              <a:rPr lang="ru-RU"/>
              <a:pPr>
                <a:defRPr/>
              </a:pPr>
              <a:t>04.01.2020</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AB7B5B7D-2828-4465-877C-B7B3094B977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1B6D530-FAFB-451E-AD0C-484A95965EAD}" type="datetimeFigureOut">
              <a:rPr lang="ru-RU"/>
              <a:pPr>
                <a:defRPr/>
              </a:pPr>
              <a:t>04.01.2020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F8D0CD2D-22C5-47EB-88B5-EAC88DD29468}"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F224E0-098D-48BF-B7BA-ADA8C29014FF}" type="datetimeFigureOut">
              <a:rPr lang="ru-RU"/>
              <a:pPr>
                <a:defRPr/>
              </a:pPr>
              <a:t>04.01.2020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035554E-F14A-42C6-85A6-518D3E85084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956522-A3E7-4160-B839-43E759E44F30}" type="datetimeFigureOut">
              <a:rPr lang="ru-RU"/>
              <a:pPr>
                <a:defRPr/>
              </a:pPr>
              <a:t>04.01.2020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67CEBEE0-E678-4956-8BAB-A5BF7FD016A4}"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52B099-3C5B-4C12-B453-CD91F208C082}" type="datetimeFigureOut">
              <a:rPr lang="ru-RU"/>
              <a:pPr>
                <a:defRPr/>
              </a:pPr>
              <a:t>04.01.2020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EA2D13-8F56-4E7E-AD9E-871DE5CE10C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a:grpSpLocks/>
          </p:cNvGrpSpPr>
          <p:nvPr/>
        </p:nvGrpSpPr>
        <p:grpSpPr bwMode="auto">
          <a:xfrm>
            <a:off x="179512" y="620688"/>
            <a:ext cx="8712968" cy="6032421"/>
            <a:chOff x="1275671" y="1045790"/>
            <a:chExt cx="7159894" cy="8039969"/>
          </a:xfrm>
        </p:grpSpPr>
        <p:sp>
          <p:nvSpPr>
            <p:cNvPr id="5" name="Прямоугольник 4"/>
            <p:cNvSpPr/>
            <p:nvPr/>
          </p:nvSpPr>
          <p:spPr>
            <a:xfrm>
              <a:off x="1275671" y="1045790"/>
              <a:ext cx="7159894" cy="803996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sz="2400" b="1" dirty="0" smtClean="0">
                  <a:ln w="1905"/>
                  <a:solidFill>
                    <a:srgbClr val="FF0000"/>
                  </a:solidFill>
                  <a:latin typeface="Monotype Corsiva" pitchFamily="66" charset="0"/>
                </a:rPr>
                <a:t>				</a:t>
              </a:r>
              <a:r>
                <a:rPr lang="ru-RU" sz="2400" b="1" dirty="0" smtClean="0">
                  <a:ln w="1905"/>
                  <a:solidFill>
                    <a:srgbClr val="002060"/>
                  </a:solidFill>
                  <a:latin typeface="Monotype Corsiva" pitchFamily="66" charset="0"/>
                </a:rPr>
                <a:t>Муниципальное  бюджетное дошкольное 					образовательное учреждение </a:t>
              </a:r>
            </a:p>
            <a:p>
              <a:pPr algn="ctr" fontAlgn="auto">
                <a:spcBef>
                  <a:spcPts val="0"/>
                </a:spcBef>
                <a:spcAft>
                  <a:spcPts val="0"/>
                </a:spcAft>
                <a:defRPr/>
              </a:pPr>
              <a:r>
                <a:rPr lang="ru-RU" sz="2400" b="1" dirty="0" smtClean="0">
                  <a:ln w="1905"/>
                  <a:solidFill>
                    <a:srgbClr val="002060"/>
                  </a:solidFill>
                  <a:latin typeface="Monotype Corsiva" pitchFamily="66" charset="0"/>
                </a:rPr>
                <a:t>				«Детский сад №22 п. Нефтяников»</a:t>
              </a:r>
              <a:endParaRPr lang="ru-RU" sz="2400" b="1" dirty="0">
                <a:ln w="1905"/>
                <a:solidFill>
                  <a:srgbClr val="002060"/>
                </a:solidFill>
                <a:latin typeface="Monotype Corsiva" pitchFamily="66" charset="0"/>
              </a:endParaRPr>
            </a:p>
            <a:p>
              <a:pPr algn="ctr" fontAlgn="auto">
                <a:spcBef>
                  <a:spcPts val="0"/>
                </a:spcBef>
                <a:spcAft>
                  <a:spcPts val="0"/>
                </a:spcAft>
                <a:defRPr/>
              </a:pPr>
              <a:endParaRPr lang="ru-RU" sz="4400" b="1" dirty="0" smtClean="0">
                <a:ln w="1905"/>
                <a:solidFill>
                  <a:srgbClr val="002060"/>
                </a:solidFill>
                <a:effectLst>
                  <a:innerShdw blurRad="69850" dist="43180" dir="5400000">
                    <a:srgbClr val="000000">
                      <a:alpha val="65000"/>
                    </a:srgbClr>
                  </a:innerShdw>
                </a:effectLst>
                <a:latin typeface="Monotype Corsiva" pitchFamily="66" charset="0"/>
              </a:endParaRPr>
            </a:p>
            <a:p>
              <a:pPr algn="ctr" fontAlgn="auto">
                <a:spcBef>
                  <a:spcPts val="0"/>
                </a:spcBef>
                <a:spcAft>
                  <a:spcPts val="0"/>
                </a:spcAft>
                <a:defRPr/>
              </a:pPr>
              <a:r>
                <a:rPr lang="ru-RU" sz="4400" b="1" dirty="0" smtClean="0">
                  <a:ln w="1905"/>
                  <a:solidFill>
                    <a:srgbClr val="002060"/>
                  </a:solidFill>
                  <a:effectLst>
                    <a:innerShdw blurRad="69850" dist="43180" dir="5400000">
                      <a:srgbClr val="000000">
                        <a:alpha val="65000"/>
                      </a:srgbClr>
                    </a:innerShdw>
                  </a:effectLst>
                  <a:latin typeface="Monotype Corsiva" pitchFamily="66" charset="0"/>
                </a:rPr>
                <a:t>Мастер – класс </a:t>
              </a:r>
            </a:p>
            <a:p>
              <a:pPr algn="ctr" fontAlgn="auto">
                <a:spcBef>
                  <a:spcPts val="0"/>
                </a:spcBef>
                <a:spcAft>
                  <a:spcPts val="0"/>
                </a:spcAft>
                <a:defRPr/>
              </a:pPr>
              <a:r>
                <a:rPr lang="ru-RU" sz="4400" b="1" dirty="0" smtClean="0">
                  <a:ln w="1905"/>
                  <a:solidFill>
                    <a:srgbClr val="002060"/>
                  </a:solidFill>
                  <a:effectLst>
                    <a:innerShdw blurRad="69850" dist="43180" dir="5400000">
                      <a:srgbClr val="000000">
                        <a:alpha val="65000"/>
                      </a:srgbClr>
                    </a:innerShdw>
                  </a:effectLst>
                  <a:latin typeface="Monotype Corsiva" pitchFamily="66" charset="0"/>
                </a:rPr>
                <a:t>«Нетрадиционное  рисование  жидким </a:t>
              </a:r>
              <a:r>
                <a:rPr lang="ru-RU" sz="4400" b="1" dirty="0">
                  <a:ln w="1905"/>
                  <a:solidFill>
                    <a:srgbClr val="002060"/>
                  </a:solidFill>
                  <a:effectLst>
                    <a:innerShdw blurRad="69850" dist="43180" dir="5400000">
                      <a:srgbClr val="000000">
                        <a:alpha val="65000"/>
                      </a:srgbClr>
                    </a:innerShdw>
                  </a:effectLst>
                  <a:latin typeface="Monotype Corsiva" pitchFamily="66" charset="0"/>
                </a:rPr>
                <a:t>солёным </a:t>
              </a:r>
              <a:r>
                <a:rPr lang="ru-RU" sz="4400" b="1" dirty="0" smtClean="0">
                  <a:ln w="1905"/>
                  <a:solidFill>
                    <a:srgbClr val="002060"/>
                  </a:solidFill>
                  <a:effectLst>
                    <a:innerShdw blurRad="69850" dist="43180" dir="5400000">
                      <a:srgbClr val="000000">
                        <a:alpha val="65000"/>
                      </a:srgbClr>
                    </a:innerShdw>
                  </a:effectLst>
                  <a:latin typeface="Monotype Corsiva" pitchFamily="66" charset="0"/>
                </a:rPr>
                <a:t>тестом»</a:t>
              </a:r>
            </a:p>
            <a:p>
              <a:pPr algn="ctr" fontAlgn="auto">
                <a:spcBef>
                  <a:spcPts val="0"/>
                </a:spcBef>
                <a:spcAft>
                  <a:spcPts val="0"/>
                </a:spcAft>
                <a:defRPr/>
              </a:pPr>
              <a:r>
                <a:rPr lang="ru-RU" sz="2800" b="1" dirty="0" smtClean="0">
                  <a:ln w="1905"/>
                  <a:solidFill>
                    <a:srgbClr val="002060"/>
                  </a:solidFill>
                  <a:effectLst>
                    <a:innerShdw blurRad="69850" dist="43180" dir="5400000">
                      <a:srgbClr val="000000">
                        <a:alpha val="65000"/>
                      </a:srgbClr>
                    </a:innerShdw>
                  </a:effectLst>
                  <a:latin typeface="Monotype Corsiva" pitchFamily="66" charset="0"/>
                </a:rPr>
                <a:t>Подготовили:</a:t>
              </a:r>
            </a:p>
            <a:p>
              <a:pPr algn="ctr" fontAlgn="auto">
                <a:spcBef>
                  <a:spcPts val="0"/>
                </a:spcBef>
                <a:spcAft>
                  <a:spcPts val="0"/>
                </a:spcAft>
                <a:defRPr/>
              </a:pPr>
              <a:r>
                <a:rPr lang="ru-RU" sz="2800" b="1" dirty="0" smtClean="0">
                  <a:ln w="1905"/>
                  <a:solidFill>
                    <a:srgbClr val="002060"/>
                  </a:solidFill>
                  <a:effectLst>
                    <a:innerShdw blurRad="69850" dist="43180" dir="5400000">
                      <a:srgbClr val="000000">
                        <a:alpha val="65000"/>
                      </a:srgbClr>
                    </a:innerShdw>
                  </a:effectLst>
                  <a:latin typeface="Monotype Corsiva" pitchFamily="66" charset="0"/>
                </a:rPr>
                <a:t>Зубова Л.Н.</a:t>
              </a:r>
            </a:p>
            <a:p>
              <a:pPr algn="ctr" fontAlgn="auto">
                <a:spcBef>
                  <a:spcPts val="0"/>
                </a:spcBef>
                <a:spcAft>
                  <a:spcPts val="0"/>
                </a:spcAft>
                <a:defRPr/>
              </a:pPr>
              <a:r>
                <a:rPr lang="ru-RU" sz="2800" b="1" dirty="0" smtClean="0">
                  <a:ln w="1905"/>
                  <a:solidFill>
                    <a:srgbClr val="002060"/>
                  </a:solidFill>
                  <a:effectLst>
                    <a:innerShdw blurRad="69850" dist="43180" dir="5400000">
                      <a:srgbClr val="000000">
                        <a:alpha val="65000"/>
                      </a:srgbClr>
                    </a:innerShdw>
                  </a:effectLst>
                  <a:latin typeface="Monotype Corsiva" pitchFamily="66" charset="0"/>
                </a:rPr>
                <a:t>Никифорова Е.М.</a:t>
              </a:r>
              <a:endParaRPr lang="ru-RU" sz="2800" b="1" dirty="0">
                <a:ln w="1905"/>
                <a:solidFill>
                  <a:srgbClr val="002060"/>
                </a:solidFill>
                <a:effectLst>
                  <a:innerShdw blurRad="69850" dist="43180" dir="5400000">
                    <a:srgbClr val="000000">
                      <a:alpha val="65000"/>
                    </a:srgbClr>
                  </a:innerShdw>
                </a:effectLst>
                <a:latin typeface="Monotype Corsiva" pitchFamily="66" charset="0"/>
              </a:endParaRPr>
            </a:p>
            <a:p>
              <a:pPr algn="ctr" fontAlgn="auto">
                <a:spcBef>
                  <a:spcPts val="0"/>
                </a:spcBef>
                <a:spcAft>
                  <a:spcPts val="0"/>
                </a:spcAft>
                <a:defRPr/>
              </a:pPr>
              <a:endParaRPr lang="ru-RU" sz="5400" b="1" dirty="0">
                <a:ln w="19050">
                  <a:solidFill>
                    <a:prstClr val="white"/>
                  </a:solidFill>
                  <a:prstDash val="solid"/>
                </a:ln>
                <a:solidFill>
                  <a:srgbClr val="7030A0"/>
                </a:solidFill>
                <a:effectLst>
                  <a:outerShdw blurRad="50000" dist="50800" dir="7500000" algn="tl">
                    <a:srgbClr val="000000">
                      <a:shade val="5000"/>
                      <a:alpha val="35000"/>
                    </a:srgbClr>
                  </a:outerShdw>
                </a:effectLst>
                <a:latin typeface="Monotype Corsiva" pitchFamily="66" charset="0"/>
              </a:endParaRPr>
            </a:p>
          </p:txBody>
        </p:sp>
        <p:sp>
          <p:nvSpPr>
            <p:cNvPr id="2052" name="Прямоугольник 5"/>
            <p:cNvSpPr>
              <a:spLocks noChangeArrowheads="1"/>
            </p:cNvSpPr>
            <p:nvPr/>
          </p:nvSpPr>
          <p:spPr bwMode="auto">
            <a:xfrm>
              <a:off x="2187089" y="5085184"/>
              <a:ext cx="5084703" cy="451435"/>
            </a:xfrm>
            <a:prstGeom prst="rect">
              <a:avLst/>
            </a:prstGeom>
            <a:noFill/>
            <a:ln w="9525">
              <a:noFill/>
              <a:miter lim="800000"/>
              <a:headEnd/>
              <a:tailEnd/>
            </a:ln>
          </p:spPr>
          <p:txBody>
            <a:bodyPr>
              <a:spAutoFit/>
            </a:bodyPr>
            <a:lstStyle/>
            <a:p>
              <a:pPr algn="ctr"/>
              <a:endParaRPr lang="ru-RU" dirty="0">
                <a:solidFill>
                  <a:srgbClr val="000000"/>
                </a:solidFill>
                <a:latin typeface="Calibri" pitchFamily="34" charset="0"/>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8496944" cy="338554"/>
          </a:xfrm>
          <a:prstGeom prst="rect">
            <a:avLst/>
          </a:prstGeom>
        </p:spPr>
        <p:txBody>
          <a:bodyPr wrap="square">
            <a:spAutoFit/>
          </a:bodyPr>
          <a:lstStyle/>
          <a:p>
            <a:pPr lvl="0" indent="450850" algn="just" eaLnBrk="0" hangingPunct="0"/>
            <a:endParaRPr lang="ru-RU" sz="1600" dirty="0" smtClean="0">
              <a:solidFill>
                <a:srgbClr val="002060"/>
              </a:solidFill>
              <a:latin typeface="Times New Roman" pitchFamily="18" charset="0"/>
              <a:ea typeface="Calibri" pitchFamily="34" charset="0"/>
              <a:cs typeface="Times New Roman" pitchFamily="18" charset="0"/>
            </a:endParaRPr>
          </a:p>
        </p:txBody>
      </p:sp>
      <p:sp>
        <p:nvSpPr>
          <p:cNvPr id="37889" name="Rectangle 1"/>
          <p:cNvSpPr>
            <a:spLocks noChangeArrowheads="1"/>
          </p:cNvSpPr>
          <p:nvPr/>
        </p:nvSpPr>
        <p:spPr bwMode="auto">
          <a:xfrm>
            <a:off x="467544" y="1340768"/>
            <a:ext cx="82089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Инструменты необходимые для рисования:</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Стеки;</a:t>
            </a:r>
          </a:p>
          <a:p>
            <a:pPr marL="0" marR="0" lvl="0" indent="0" algn="l" defTabSz="914400" rtl="0" eaLnBrk="0" fontAlgn="base" latinLnBrk="0" hangingPunct="0">
              <a:lnSpc>
                <a:spcPct val="100000"/>
              </a:lnSpc>
              <a:spcBef>
                <a:spcPct val="0"/>
              </a:spcBef>
              <a:spcAft>
                <a:spcPct val="0"/>
              </a:spcAft>
              <a:buClrTx/>
              <a:buSzTx/>
              <a:buFontTx/>
              <a:buChar char="•"/>
              <a:tabLst/>
            </a:pPr>
            <a:r>
              <a:rPr lang="ru-RU" sz="2000" dirty="0" smtClean="0">
                <a:solidFill>
                  <a:srgbClr val="002060"/>
                </a:solidFill>
                <a:latin typeface="Times New Roman" pitchFamily="18" charset="0"/>
                <a:ea typeface="Calibri" pitchFamily="34" charset="0"/>
                <a:cs typeface="Times New Roman" pitchFamily="18" charset="0"/>
              </a:rPr>
              <a:t>Зубочистки;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Коктейльные трубочки;</a:t>
            </a:r>
          </a:p>
          <a:p>
            <a:pPr marL="0" marR="0" lvl="0" indent="0" algn="l" defTabSz="914400" rtl="0" eaLnBrk="0" fontAlgn="base" latinLnBrk="0" hangingPunct="0">
              <a:lnSpc>
                <a:spcPct val="100000"/>
              </a:lnSpc>
              <a:spcBef>
                <a:spcPct val="0"/>
              </a:spcBef>
              <a:spcAft>
                <a:spcPct val="0"/>
              </a:spcAft>
              <a:buClrTx/>
              <a:buSzTx/>
              <a:buFontTx/>
              <a:buChar char="•"/>
              <a:tabLst/>
            </a:pPr>
            <a:r>
              <a:rPr lang="ru-RU" sz="2000" dirty="0" smtClean="0">
                <a:solidFill>
                  <a:srgbClr val="002060"/>
                </a:solidFill>
                <a:latin typeface="Times New Roman" pitchFamily="18" charset="0"/>
                <a:ea typeface="Times New Roman" pitchFamily="18" charset="0"/>
                <a:cs typeface="Times New Roman" pitchFamily="18" charset="0"/>
              </a:rPr>
              <a:t>Пластиковые</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ложки;</a:t>
            </a:r>
            <a:endPar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Банки с водой.</a:t>
            </a: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Работу, нарисованную жидким цветным</a:t>
            </a:r>
            <a:r>
              <a:rPr kumimoji="0" lang="ru-RU" sz="2000" b="0" i="0" u="none" strike="noStrike" cap="none" normalizeH="0" dirty="0" smtClean="0">
                <a:ln>
                  <a:noFill/>
                </a:ln>
                <a:solidFill>
                  <a:srgbClr val="002060"/>
                </a:solidFill>
                <a:effectLst/>
                <a:latin typeface="Times New Roman" pitchFamily="18" charset="0"/>
                <a:cs typeface="Times New Roman" pitchFamily="18" charset="0"/>
              </a:rPr>
              <a:t> соленым тестом, можно высушить в любом сухом помещении, при комнатной температуре  в течение суток.</a:t>
            </a:r>
          </a:p>
          <a:p>
            <a:pPr eaLnBrk="0" hangingPunct="0"/>
            <a:r>
              <a:rPr lang="ru-RU" sz="2000" dirty="0" smtClean="0">
                <a:solidFill>
                  <a:srgbClr val="002060"/>
                </a:solidFill>
                <a:latin typeface="Times New Roman" pitchFamily="18" charset="0"/>
                <a:cs typeface="Times New Roman" pitchFamily="18" charset="0"/>
              </a:rPr>
              <a:t>При высыхании цветного соленого теста, соль дает очень интересный эффект – инея, она кристаллизуется и сверкает.</a:t>
            </a:r>
            <a:endParaRPr kumimoji="0" lang="ru-RU" sz="2000" b="0" i="0" u="none" strike="noStrike" cap="none" normalizeH="0" dirty="0" smtClean="0">
              <a:ln>
                <a:noFill/>
              </a:ln>
              <a:solidFill>
                <a:srgbClr val="002060"/>
              </a:solidFill>
              <a:effectLst/>
              <a:latin typeface="Times New Roman" pitchFamily="18" charset="0"/>
              <a:cs typeface="Times New Roman" pitchFamily="18" charset="0"/>
            </a:endParaRPr>
          </a:p>
          <a:p>
            <a:pPr eaLnBrk="0" hangingPunct="0"/>
            <a:r>
              <a:rPr lang="ru-RU" sz="2000" dirty="0" smtClean="0">
                <a:solidFill>
                  <a:srgbClr val="002060"/>
                </a:solidFill>
                <a:latin typeface="Times New Roman" pitchFamily="18" charset="0"/>
                <a:cs typeface="Times New Roman" pitchFamily="18" charset="0"/>
              </a:rPr>
              <a:t>Для рисования такими красками не используются кисти, изображение может наноситься ложкой, стекой или из бутылочки с наконечником. Для основы будущего рисунка лучше использовать прессованный картон, потому что, при высыхании более тонкий деформируется.</a:t>
            </a:r>
          </a:p>
        </p:txBody>
      </p:sp>
      <p:pic>
        <p:nvPicPr>
          <p:cNvPr id="4" name="Picture 2" descr="http://kladraz.ru/upload/blogs/2993_7b3efe31d89b2f90ced7ccb9a62c0433.jpg"/>
          <p:cNvPicPr>
            <a:picLocks noChangeAspect="1" noChangeArrowheads="1"/>
          </p:cNvPicPr>
          <p:nvPr/>
        </p:nvPicPr>
        <p:blipFill>
          <a:blip r:embed="rId2" cstate="print"/>
          <a:srcRect l="4225" r="11104" b="9281"/>
          <a:stretch>
            <a:fillRect/>
          </a:stretch>
        </p:blipFill>
        <p:spPr bwMode="auto">
          <a:xfrm>
            <a:off x="2843808" y="3284984"/>
            <a:ext cx="3096344" cy="3052111"/>
          </a:xfrm>
          <a:prstGeom prst="rect">
            <a:avLst/>
          </a:prstGeom>
          <a:ln>
            <a:noFill/>
          </a:ln>
          <a:effectLst>
            <a:softEdge rad="112500"/>
          </a:effectLst>
        </p:spPr>
      </p:pic>
      <p:pic>
        <p:nvPicPr>
          <p:cNvPr id="5" name="Picture 4" descr="http://www.maam.ru/upload/blogs/detsad-192411-1457246118.jpg"/>
          <p:cNvPicPr>
            <a:picLocks noChangeAspect="1" noChangeArrowheads="1"/>
          </p:cNvPicPr>
          <p:nvPr/>
        </p:nvPicPr>
        <p:blipFill>
          <a:blip r:embed="rId3" cstate="print"/>
          <a:srcRect t="27451" b="18212"/>
          <a:stretch>
            <a:fillRect/>
          </a:stretch>
        </p:blipFill>
        <p:spPr bwMode="auto">
          <a:xfrm>
            <a:off x="7092280" y="1628800"/>
            <a:ext cx="1828800" cy="16561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9552" y="1649706"/>
            <a:ext cx="820891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Преимущества использования «волшебных красок»</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Можно приготовить краски в любой момент, не тратя лишних денег из подручных средств, имеющихся в каждом доме;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Приготовлением красок могут заняться дети, в дошкольном возрасте под руководством взрослых;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Легко отмываются, не оставляя следов;</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Экологически чистые и сделанные своими руками.</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67544" y="1381417"/>
            <a:ext cx="774035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002060"/>
                </a:solidFill>
                <a:latin typeface="Times New Roman" pitchFamily="18" charset="0"/>
                <a:ea typeface="Times New Roman" pitchFamily="18" charset="0"/>
                <a:cs typeface="Times New Roman" pitchFamily="18" charset="0"/>
              </a:rPr>
              <a:t>Способы рисования жидким соленым тестом</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Изображение может быть абстрактным, пятна и линии наносятся ложкой в произвольном порядке, краски могут ложиться каплями друг на друга. Очень важно при этом обратить внимание детей на то, как красиво перемешиваются краски (тонкой палочкой поводить по пятнам). Необходимо проследить за тем, чтобы дети не увлеклись процессом перемешивания красок во избежание получения одноцветного пятна.</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ru-RU" sz="2400" dirty="0" smtClean="0">
                <a:solidFill>
                  <a:srgbClr val="002060"/>
                </a:solidFill>
                <a:latin typeface="Times New Roman" pitchFamily="18" charset="0"/>
                <a:cs typeface="Times New Roman" pitchFamily="18" charset="0"/>
              </a:rPr>
              <a:t>При рисовании красками из бутылочки с наконечником можно изобразить контурные предметные рисунки.</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8915" name="Picture 3" descr="http://www.znaika-club.com.ua/upload/Image/domak/DOMAK%20112/DOMAK112_1.jpg"/>
          <p:cNvPicPr>
            <a:picLocks noChangeAspect="1" noChangeArrowheads="1"/>
          </p:cNvPicPr>
          <p:nvPr/>
        </p:nvPicPr>
        <p:blipFill>
          <a:blip r:embed="rId2" cstate="print"/>
          <a:srcRect/>
          <a:stretch>
            <a:fillRect/>
          </a:stretch>
        </p:blipFill>
        <p:spPr bwMode="auto">
          <a:xfrm>
            <a:off x="4139952" y="4149080"/>
            <a:ext cx="4762500" cy="21907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amond(in)">
                                      <p:cBhvr>
                                        <p:cTn id="7"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95536" y="1124744"/>
            <a:ext cx="8589640" cy="1143000"/>
          </a:xfrm>
        </p:spPr>
        <p:txBody>
          <a:bodyPr/>
          <a:lstStyle/>
          <a:p>
            <a:r>
              <a:rPr lang="ru-RU" sz="2800" b="1" dirty="0" smtClean="0">
                <a:solidFill>
                  <a:srgbClr val="002060"/>
                </a:solidFill>
                <a:latin typeface="Times New Roman" pitchFamily="18" charset="0"/>
                <a:cs typeface="Times New Roman" pitchFamily="18" charset="0"/>
              </a:rPr>
              <a:t>ПРИЕМЫ РАБОТЫ С ЖИДКИМ ЦВЕТНЫМ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СОЛЕНЫМ ТЕСТОМ</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Фон</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ОДНОТОННЫЙ		</a:t>
            </a:r>
            <a:r>
              <a:rPr lang="ru-RU" sz="2800" b="1" dirty="0" smtClean="0">
                <a:latin typeface="Times New Roman" pitchFamily="18" charset="0"/>
                <a:cs typeface="Times New Roman" pitchFamily="18" charset="0"/>
              </a:rPr>
              <a:t>	</a:t>
            </a:r>
            <a:r>
              <a:rPr lang="ru-RU" sz="2800" b="1" dirty="0" smtClean="0">
                <a:solidFill>
                  <a:srgbClr val="FFC000"/>
                </a:solidFill>
                <a:latin typeface="Times New Roman" pitchFamily="18" charset="0"/>
                <a:cs typeface="Times New Roman" pitchFamily="18" charset="0"/>
              </a:rPr>
              <a:t>Р</a:t>
            </a:r>
            <a:r>
              <a:rPr lang="ru-RU" sz="2800" b="1" dirty="0" smtClean="0">
                <a:latin typeface="Times New Roman" pitchFamily="18" charset="0"/>
                <a:cs typeface="Times New Roman" pitchFamily="18" charset="0"/>
              </a:rPr>
              <a:t>А</a:t>
            </a:r>
            <a:r>
              <a:rPr lang="ru-RU" sz="2800" b="1" dirty="0" smtClean="0">
                <a:solidFill>
                  <a:srgbClr val="FF0000"/>
                </a:solidFill>
                <a:latin typeface="Times New Roman" pitchFamily="18" charset="0"/>
                <a:cs typeface="Times New Roman" pitchFamily="18" charset="0"/>
              </a:rPr>
              <a:t>З</a:t>
            </a:r>
            <a:r>
              <a:rPr lang="ru-RU" sz="2800" b="1" dirty="0" smtClean="0">
                <a:latin typeface="Times New Roman" pitchFamily="18" charset="0"/>
                <a:cs typeface="Times New Roman" pitchFamily="18" charset="0"/>
              </a:rPr>
              <a:t>НО</a:t>
            </a:r>
            <a:r>
              <a:rPr lang="ru-RU" sz="2800" b="1" dirty="0" smtClean="0">
                <a:solidFill>
                  <a:srgbClr val="FFFF00"/>
                </a:solidFill>
                <a:latin typeface="Times New Roman" pitchFamily="18" charset="0"/>
                <a:cs typeface="Times New Roman" pitchFamily="18" charset="0"/>
              </a:rPr>
              <a:t>Ц</a:t>
            </a:r>
            <a:r>
              <a:rPr lang="ru-RU" sz="2800" b="1" dirty="0" smtClean="0">
                <a:latin typeface="Times New Roman" pitchFamily="18" charset="0"/>
                <a:cs typeface="Times New Roman" pitchFamily="18" charset="0"/>
              </a:rPr>
              <a:t>В</a:t>
            </a:r>
            <a:r>
              <a:rPr lang="ru-RU" sz="2800" b="1" dirty="0" smtClean="0">
                <a:solidFill>
                  <a:srgbClr val="002060"/>
                </a:solidFill>
                <a:latin typeface="Times New Roman" pitchFamily="18" charset="0"/>
                <a:cs typeface="Times New Roman" pitchFamily="18" charset="0"/>
              </a:rPr>
              <a:t>Е</a:t>
            </a:r>
            <a:r>
              <a:rPr lang="ru-RU" sz="2800" b="1" dirty="0" smtClean="0">
                <a:latin typeface="Times New Roman" pitchFamily="18" charset="0"/>
                <a:cs typeface="Times New Roman" pitchFamily="18" charset="0"/>
              </a:rPr>
              <a:t>Т</a:t>
            </a:r>
            <a:r>
              <a:rPr lang="ru-RU" sz="2800" b="1" dirty="0" smtClean="0">
                <a:solidFill>
                  <a:srgbClr val="7030A0"/>
                </a:solidFill>
                <a:latin typeface="Times New Roman" pitchFamily="18" charset="0"/>
                <a:cs typeface="Times New Roman" pitchFamily="18" charset="0"/>
              </a:rPr>
              <a:t>Н</a:t>
            </a:r>
            <a:r>
              <a:rPr lang="ru-RU" sz="2800" b="1" dirty="0" smtClean="0">
                <a:latin typeface="Times New Roman" pitchFamily="18" charset="0"/>
                <a:cs typeface="Times New Roman" pitchFamily="18" charset="0"/>
              </a:rPr>
              <a:t>Ы</a:t>
            </a:r>
            <a:r>
              <a:rPr lang="ru-RU" sz="2800" b="1" dirty="0" smtClean="0">
                <a:solidFill>
                  <a:srgbClr val="00B050"/>
                </a:solidFill>
                <a:latin typeface="Times New Roman" pitchFamily="18" charset="0"/>
                <a:cs typeface="Times New Roman" pitchFamily="18" charset="0"/>
              </a:rPr>
              <a:t>Й</a:t>
            </a:r>
            <a:endParaRPr lang="ru-RU" sz="2800" b="1" dirty="0" smtClean="0">
              <a:latin typeface="Times New Roman" pitchFamily="18" charset="0"/>
              <a:cs typeface="Times New Roman" pitchFamily="18" charset="0"/>
            </a:endParaRPr>
          </a:p>
        </p:txBody>
      </p:sp>
      <p:pic>
        <p:nvPicPr>
          <p:cNvPr id="4" name="Рисунок 3" descr="C:\Users\Администратор\AppData\Local\Microsoft\Windows\Temporary Internet Files\Content.Word\2015-11-18 21.36.54.jpg"/>
          <p:cNvPicPr/>
          <p:nvPr/>
        </p:nvPicPr>
        <p:blipFill>
          <a:blip r:embed="rId2" cstate="print"/>
          <a:srcRect l="10053" t="1818" r="16704" b="3636"/>
          <a:stretch>
            <a:fillRect/>
          </a:stretch>
        </p:blipFill>
        <p:spPr bwMode="auto">
          <a:xfrm>
            <a:off x="611560" y="2924944"/>
            <a:ext cx="3168352" cy="3168352"/>
          </a:xfrm>
          <a:prstGeom prst="rect">
            <a:avLst/>
          </a:prstGeom>
          <a:noFill/>
          <a:ln>
            <a:noFill/>
          </a:ln>
        </p:spPr>
      </p:pic>
      <p:pic>
        <p:nvPicPr>
          <p:cNvPr id="5" name="Picture 3" descr="C:\Users\New1\Videos\2016-02-20 21.46.06.jpg"/>
          <p:cNvPicPr>
            <a:picLocks noChangeAspect="1" noChangeArrowheads="1"/>
          </p:cNvPicPr>
          <p:nvPr/>
        </p:nvPicPr>
        <p:blipFill>
          <a:blip r:embed="rId3" cstate="print"/>
          <a:srcRect/>
          <a:stretch>
            <a:fillRect/>
          </a:stretch>
        </p:blipFill>
        <p:spPr bwMode="auto">
          <a:xfrm>
            <a:off x="5292080" y="2924944"/>
            <a:ext cx="3495482" cy="30963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187624" y="4581128"/>
          <a:ext cx="3336032" cy="1112520"/>
        </p:xfrm>
        <a:graphic>
          <a:graphicData uri="http://schemas.openxmlformats.org/drawingml/2006/table">
            <a:tbl>
              <a:tblPr firstRow="1" bandRow="1">
                <a:tableStyleId>{2D5ABB26-0587-4C30-8999-92F81FD0307C}</a:tableStyleId>
              </a:tblPr>
              <a:tblGrid>
                <a:gridCol w="3336032"/>
              </a:tblGrid>
              <a:tr h="370840">
                <a:tc>
                  <a:txBody>
                    <a:bodyPr/>
                    <a:lstStyle/>
                    <a:p>
                      <a:endParaRPr lang="ru-RU" dirty="0"/>
                    </a:p>
                  </a:txBody>
                  <a:tcPr/>
                </a:tc>
              </a:tr>
              <a:tr h="370840">
                <a:tc>
                  <a:txBody>
                    <a:bodyPr/>
                    <a:lstStyle/>
                    <a:p>
                      <a:endParaRPr lang="ru-RU"/>
                    </a:p>
                  </a:txBody>
                  <a:tcPr/>
                </a:tc>
              </a:tr>
              <a:tr h="370840">
                <a:tc>
                  <a:txBody>
                    <a:bodyPr/>
                    <a:lstStyle/>
                    <a:p>
                      <a:endParaRPr lang="ru-RU" dirty="0"/>
                    </a:p>
                  </a:txBody>
                  <a:tcPr/>
                </a:tc>
              </a:tr>
            </a:tbl>
          </a:graphicData>
        </a:graphic>
      </p:graphicFrame>
      <p:sp>
        <p:nvSpPr>
          <p:cNvPr id="3" name="Прямоугольник 2"/>
          <p:cNvSpPr/>
          <p:nvPr/>
        </p:nvSpPr>
        <p:spPr>
          <a:xfrm>
            <a:off x="3818003" y="764704"/>
            <a:ext cx="1369286" cy="461665"/>
          </a:xfrm>
          <a:prstGeom prst="rect">
            <a:avLst/>
          </a:prstGeom>
        </p:spPr>
        <p:txBody>
          <a:bodyPr wrap="none">
            <a:spAutoFit/>
          </a:bodyPr>
          <a:lstStyle/>
          <a:p>
            <a:pPr algn="ctr"/>
            <a:r>
              <a:rPr lang="ru-RU" sz="2400" b="1" dirty="0" smtClean="0">
                <a:solidFill>
                  <a:srgbClr val="002060"/>
                </a:solidFill>
                <a:latin typeface="Times New Roman" pitchFamily="18" charset="0"/>
                <a:cs typeface="Times New Roman" pitchFamily="18" charset="0"/>
              </a:rPr>
              <a:t>ЛИНИИ</a:t>
            </a:r>
          </a:p>
        </p:txBody>
      </p:sp>
      <p:graphicFrame>
        <p:nvGraphicFramePr>
          <p:cNvPr id="4" name="Таблица 3"/>
          <p:cNvGraphicFramePr>
            <a:graphicFrameLocks noGrp="1"/>
          </p:cNvGraphicFramePr>
          <p:nvPr/>
        </p:nvGraphicFramePr>
        <p:xfrm>
          <a:off x="611560" y="1484784"/>
          <a:ext cx="8352928" cy="1651000"/>
        </p:xfrm>
        <a:graphic>
          <a:graphicData uri="http://schemas.openxmlformats.org/drawingml/2006/table">
            <a:tbl>
              <a:tblPr firstRow="1" bandRow="1">
                <a:tableStyleId>{2D5ABB26-0587-4C30-8999-92F81FD0307C}</a:tableStyleId>
              </a:tblPr>
              <a:tblGrid>
                <a:gridCol w="4176464"/>
                <a:gridCol w="4176464"/>
              </a:tblGrid>
              <a:tr h="370840">
                <a:tc>
                  <a:txBody>
                    <a:bodyPr/>
                    <a:lstStyle/>
                    <a:p>
                      <a:pPr algn="ctr"/>
                      <a:r>
                        <a:rPr lang="ru-RU" sz="2400" b="1" u="sng" dirty="0" smtClean="0">
                          <a:solidFill>
                            <a:srgbClr val="002060"/>
                          </a:solidFill>
                          <a:latin typeface="Times New Roman" pitchFamily="18" charset="0"/>
                          <a:cs typeface="Times New Roman" pitchFamily="18" charset="0"/>
                        </a:rPr>
                        <a:t>Прямые линии</a:t>
                      </a:r>
                      <a:endParaRPr lang="ru-RU" sz="2400" b="1" u="sng" dirty="0">
                        <a:solidFill>
                          <a:srgbClr val="002060"/>
                        </a:solidFill>
                        <a:latin typeface="Times New Roman" pitchFamily="18" charset="0"/>
                        <a:cs typeface="Times New Roman" pitchFamily="18" charset="0"/>
                      </a:endParaRPr>
                    </a:p>
                  </a:txBody>
                  <a:tcPr/>
                </a:tc>
                <a:tc>
                  <a:txBody>
                    <a:bodyPr/>
                    <a:lstStyle/>
                    <a:p>
                      <a:pPr algn="ctr"/>
                      <a:r>
                        <a:rPr lang="ru-RU" sz="2400" b="1" u="sng" dirty="0" smtClean="0">
                          <a:solidFill>
                            <a:srgbClr val="002060"/>
                          </a:solidFill>
                          <a:latin typeface="Times New Roman" pitchFamily="18" charset="0"/>
                          <a:cs typeface="Times New Roman" pitchFamily="18" charset="0"/>
                        </a:rPr>
                        <a:t>Волнистые</a:t>
                      </a:r>
                      <a:r>
                        <a:rPr lang="ru-RU" sz="2400" b="1" u="sng" baseline="0" dirty="0" smtClean="0">
                          <a:solidFill>
                            <a:srgbClr val="002060"/>
                          </a:solidFill>
                          <a:latin typeface="Times New Roman" pitchFamily="18" charset="0"/>
                          <a:cs typeface="Times New Roman" pitchFamily="18" charset="0"/>
                        </a:rPr>
                        <a:t> линии</a:t>
                      </a:r>
                      <a:endParaRPr lang="ru-RU" sz="2400" b="1" u="sng" dirty="0">
                        <a:solidFill>
                          <a:srgbClr val="002060"/>
                        </a:solidFill>
                        <a:latin typeface="Times New Roman" pitchFamily="18" charset="0"/>
                        <a:cs typeface="Times New Roman" pitchFamily="18" charset="0"/>
                      </a:endParaRPr>
                    </a:p>
                  </a:txBody>
                  <a:tcPr/>
                </a:tc>
              </a:tr>
              <a:tr h="370840">
                <a:tc>
                  <a:txBody>
                    <a:bodyPr/>
                    <a:lstStyle/>
                    <a:p>
                      <a:pPr algn="ctr"/>
                      <a:r>
                        <a:rPr lang="ru-RU" sz="2400" b="1" dirty="0" smtClean="0">
                          <a:solidFill>
                            <a:srgbClr val="002060"/>
                          </a:solidFill>
                          <a:latin typeface="Times New Roman" pitchFamily="18" charset="0"/>
                          <a:cs typeface="Times New Roman" pitchFamily="18" charset="0"/>
                        </a:rPr>
                        <a:t>Сверху - вниз, из стороны в сторону</a:t>
                      </a:r>
                      <a:endParaRPr lang="ru-RU" sz="2400" b="1" dirty="0">
                        <a:solidFill>
                          <a:srgbClr val="002060"/>
                        </a:solidFill>
                        <a:latin typeface="Times New Roman" pitchFamily="18" charset="0"/>
                        <a:cs typeface="Times New Roman" pitchFamily="18" charset="0"/>
                      </a:endParaRPr>
                    </a:p>
                  </a:txBody>
                  <a:tcPr/>
                </a:tc>
                <a:tc>
                  <a:txBody>
                    <a:bodyPr/>
                    <a:lstStyle/>
                    <a:p>
                      <a:pPr algn="ctr"/>
                      <a:r>
                        <a:rPr lang="ru-RU" sz="2400" b="1" dirty="0" smtClean="0">
                          <a:solidFill>
                            <a:srgbClr val="002060"/>
                          </a:solidFill>
                          <a:latin typeface="Times New Roman" pitchFamily="18" charset="0"/>
                          <a:cs typeface="Times New Roman" pitchFamily="18" charset="0"/>
                        </a:rPr>
                        <a:t>В одном направлении, хаотично</a:t>
                      </a:r>
                      <a:endParaRPr lang="ru-RU" sz="2400" b="1" dirty="0">
                        <a:solidFill>
                          <a:srgbClr val="002060"/>
                        </a:solidFill>
                        <a:latin typeface="Times New Roman" pitchFamily="18" charset="0"/>
                        <a:cs typeface="Times New Roman" pitchFamily="18" charset="0"/>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r>
            </a:tbl>
          </a:graphicData>
        </a:graphic>
      </p:graphicFrame>
      <p:pic>
        <p:nvPicPr>
          <p:cNvPr id="5" name="Picture 2" descr="C:\Users\New1\Videos\2016-02-20 21.48.06.jpg"/>
          <p:cNvPicPr>
            <a:picLocks noChangeAspect="1" noChangeArrowheads="1"/>
          </p:cNvPicPr>
          <p:nvPr/>
        </p:nvPicPr>
        <p:blipFill>
          <a:blip r:embed="rId2" cstate="print"/>
          <a:srcRect/>
          <a:stretch>
            <a:fillRect/>
          </a:stretch>
        </p:blipFill>
        <p:spPr bwMode="auto">
          <a:xfrm>
            <a:off x="467544" y="2780928"/>
            <a:ext cx="3389387" cy="2964749"/>
          </a:xfrm>
          <a:prstGeom prst="rect">
            <a:avLst/>
          </a:prstGeom>
          <a:noFill/>
        </p:spPr>
      </p:pic>
      <p:pic>
        <p:nvPicPr>
          <p:cNvPr id="6" name="Picture 3" descr="C:\Users\New1\Videos\2016-02-20 21.49.09.jpg"/>
          <p:cNvPicPr>
            <a:picLocks noChangeAspect="1" noChangeArrowheads="1"/>
          </p:cNvPicPr>
          <p:nvPr/>
        </p:nvPicPr>
        <p:blipFill>
          <a:blip r:embed="rId3" cstate="print"/>
          <a:srcRect/>
          <a:stretch>
            <a:fillRect/>
          </a:stretch>
        </p:blipFill>
        <p:spPr bwMode="auto">
          <a:xfrm>
            <a:off x="5148064" y="2780928"/>
            <a:ext cx="3193431" cy="2958450"/>
          </a:xfrm>
          <a:prstGeom prst="rect">
            <a:avLst/>
          </a:prstGeom>
          <a:noFill/>
        </p:spPr>
      </p:pic>
      <p:sp>
        <p:nvSpPr>
          <p:cNvPr id="7" name="Стрелка вправо 6"/>
          <p:cNvSpPr/>
          <p:nvPr/>
        </p:nvSpPr>
        <p:spPr>
          <a:xfrm>
            <a:off x="611560" y="6021288"/>
            <a:ext cx="2232248" cy="432048"/>
          </a:xfrm>
          <a:prstGeom prst="rightArrow">
            <a:avLst>
              <a:gd name="adj1" fmla="val 50000"/>
              <a:gd name="adj2" fmla="val 890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лево 7"/>
          <p:cNvSpPr/>
          <p:nvPr/>
        </p:nvSpPr>
        <p:spPr>
          <a:xfrm>
            <a:off x="1619672" y="6453336"/>
            <a:ext cx="2520280" cy="404664"/>
          </a:xfrm>
          <a:prstGeom prst="leftArrow">
            <a:avLst>
              <a:gd name="adj1" fmla="val 50000"/>
              <a:gd name="adj2" fmla="val 1056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1" descr="D:\Мои документы\марина\рп.png"/>
          <p:cNvPicPr>
            <a:picLocks noChangeAspect="1" noChangeArrowheads="1"/>
          </p:cNvPicPr>
          <p:nvPr/>
        </p:nvPicPr>
        <p:blipFill>
          <a:blip r:embed="rId4" cstate="print"/>
          <a:srcRect/>
          <a:stretch>
            <a:fillRect/>
          </a:stretch>
        </p:blipFill>
        <p:spPr bwMode="auto">
          <a:xfrm>
            <a:off x="4716016" y="5733256"/>
            <a:ext cx="4104456" cy="13681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39552" y="1196752"/>
          <a:ext cx="8136904" cy="1066800"/>
        </p:xfrm>
        <a:graphic>
          <a:graphicData uri="http://schemas.openxmlformats.org/drawingml/2006/table">
            <a:tbl>
              <a:tblPr firstRow="1" bandRow="1">
                <a:tableStyleId>{2D5ABB26-0587-4C30-8999-92F81FD0307C}</a:tableStyleId>
              </a:tblPr>
              <a:tblGrid>
                <a:gridCol w="4068452"/>
                <a:gridCol w="4068452"/>
              </a:tblGrid>
              <a:tr h="370840">
                <a:tc>
                  <a:txBody>
                    <a:bodyPr/>
                    <a:lstStyle/>
                    <a:p>
                      <a:pPr algn="ctr"/>
                      <a:r>
                        <a:rPr lang="ru-RU" sz="3200" b="1" dirty="0" smtClean="0">
                          <a:solidFill>
                            <a:srgbClr val="002060"/>
                          </a:solidFill>
                          <a:latin typeface="Times New Roman" pitchFamily="18" charset="0"/>
                          <a:cs typeface="Times New Roman" pitchFamily="18" charset="0"/>
                        </a:rPr>
                        <a:t>Из центра пятна к краю</a:t>
                      </a:r>
                      <a:endParaRPr lang="ru-RU" sz="3200" b="1" dirty="0">
                        <a:solidFill>
                          <a:srgbClr val="002060"/>
                        </a:solidFill>
                        <a:latin typeface="Times New Roman" pitchFamily="18" charset="0"/>
                        <a:cs typeface="Times New Roman" pitchFamily="18" charset="0"/>
                      </a:endParaRPr>
                    </a:p>
                  </a:txBody>
                  <a:tcPr/>
                </a:tc>
                <a:tc>
                  <a:txBody>
                    <a:bodyPr/>
                    <a:lstStyle/>
                    <a:p>
                      <a:pPr algn="ctr"/>
                      <a:r>
                        <a:rPr lang="ru-RU" sz="3200" b="1" dirty="0" smtClean="0">
                          <a:solidFill>
                            <a:srgbClr val="002060"/>
                          </a:solidFill>
                          <a:latin typeface="Times New Roman" pitchFamily="18" charset="0"/>
                          <a:cs typeface="Times New Roman" pitchFamily="18" charset="0"/>
                        </a:rPr>
                        <a:t>От края к центру пятна</a:t>
                      </a:r>
                      <a:endParaRPr lang="ru-RU" sz="3200" b="1" dirty="0">
                        <a:solidFill>
                          <a:srgbClr val="002060"/>
                        </a:solidFill>
                        <a:latin typeface="Times New Roman" pitchFamily="18" charset="0"/>
                        <a:cs typeface="Times New Roman" pitchFamily="18" charset="0"/>
                      </a:endParaRPr>
                    </a:p>
                  </a:txBody>
                  <a:tcPr/>
                </a:tc>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395536" y="2564903"/>
            <a:ext cx="3901505" cy="3397229"/>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677838" y="2564904"/>
            <a:ext cx="3961659" cy="3384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1916832"/>
            <a:ext cx="6912768" cy="3170099"/>
          </a:xfrm>
          <a:prstGeom prst="rect">
            <a:avLst/>
          </a:prstGeom>
        </p:spPr>
        <p:txBody>
          <a:bodyPr wrap="square">
            <a:spAutoFit/>
          </a:bodyPr>
          <a:lstStyle/>
          <a:p>
            <a:pPr algn="ctr"/>
            <a:r>
              <a:rPr lang="ru-RU" sz="4000" b="1" dirty="0" smtClean="0">
                <a:solidFill>
                  <a:srgbClr val="002060"/>
                </a:solidFill>
                <a:latin typeface="Times New Roman" pitchFamily="18" charset="0"/>
                <a:cs typeface="Times New Roman" pitchFamily="18" charset="0"/>
              </a:rPr>
              <a:t>Главное получать удовольствие от самого процесса рисования, тогда даже каракули и черкания играют роль исцеления!</a:t>
            </a:r>
            <a:endParaRPr lang="ru-RU"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95536" y="1196752"/>
            <a:ext cx="8229600" cy="1143000"/>
          </a:xfrm>
        </p:spPr>
        <p:txBody>
          <a:bodyPr/>
          <a:lstStyle/>
          <a:p>
            <a:pPr eaLnBrk="1" hangingPunct="1"/>
            <a:r>
              <a:rPr lang="ru-RU" b="1" dirty="0" smtClean="0">
                <a:solidFill>
                  <a:srgbClr val="7030A0"/>
                </a:solidFill>
                <a:latin typeface="Times New Roman" pitchFamily="18" charset="0"/>
                <a:cs typeface="Times New Roman" pitchFamily="18" charset="0"/>
              </a:rPr>
              <a:t>Совместная деятельность с детьми</a:t>
            </a:r>
          </a:p>
        </p:txBody>
      </p:sp>
      <p:pic>
        <p:nvPicPr>
          <p:cNvPr id="1034" name="Picture 10" descr="C:\Users\New1\Desktop\Новая папка (2)\2016-03-19 11.35.51.jpg"/>
          <p:cNvPicPr>
            <a:picLocks noChangeAspect="1" noChangeArrowheads="1"/>
          </p:cNvPicPr>
          <p:nvPr/>
        </p:nvPicPr>
        <p:blipFill>
          <a:blip r:embed="rId2" cstate="print"/>
          <a:srcRect l="5278" r="13434"/>
          <a:stretch>
            <a:fillRect/>
          </a:stretch>
        </p:blipFill>
        <p:spPr bwMode="auto">
          <a:xfrm>
            <a:off x="1331640" y="454789"/>
            <a:ext cx="6624736" cy="611233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ox(in)">
                                      <p:cBhvr>
                                        <p:cTn id="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ew1\Desktop\Новая папка (2)\2016-03-11 16.31.24.jpg"/>
          <p:cNvPicPr>
            <a:picLocks noChangeAspect="1" noChangeArrowheads="1"/>
          </p:cNvPicPr>
          <p:nvPr/>
        </p:nvPicPr>
        <p:blipFill>
          <a:blip r:embed="rId2" cstate="print"/>
          <a:srcRect/>
          <a:stretch>
            <a:fillRect/>
          </a:stretch>
        </p:blipFill>
        <p:spPr bwMode="auto">
          <a:xfrm>
            <a:off x="2411760" y="548680"/>
            <a:ext cx="4536504" cy="5711979"/>
          </a:xfrm>
          <a:prstGeom prst="rect">
            <a:avLst/>
          </a:prstGeom>
          <a:ln>
            <a:noFill/>
          </a:ln>
          <a:effectLst>
            <a:softEdge rad="112500"/>
          </a:effectLst>
        </p:spPr>
      </p:pic>
      <p:pic>
        <p:nvPicPr>
          <p:cNvPr id="2052" name="Picture 4" descr="C:\Users\New1\Desktop\Новая папка (2)\2016-03-19 11.36.35.jpg"/>
          <p:cNvPicPr>
            <a:picLocks noChangeAspect="1" noChangeArrowheads="1"/>
          </p:cNvPicPr>
          <p:nvPr/>
        </p:nvPicPr>
        <p:blipFill>
          <a:blip r:embed="rId3" cstate="print"/>
          <a:srcRect/>
          <a:stretch>
            <a:fillRect/>
          </a:stretch>
        </p:blipFill>
        <p:spPr bwMode="auto">
          <a:xfrm>
            <a:off x="1331640" y="1772816"/>
            <a:ext cx="6912768" cy="455675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1432520"/>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Творчество</a:t>
            </a:r>
            <a:r>
              <a:rPr kumimoji="0" lang="ru-RU" sz="4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это создание чего-то нового из того, что раньше было простым, обычным, естественным. Естественным может быть соль, мука, вода, растительное масло,  гуашь, клей ПВА. </a:t>
            </a:r>
            <a:endParaRPr kumimoji="0" lang="ru-RU" sz="4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3528" y="1565504"/>
            <a:ext cx="838842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002060"/>
                </a:solidFill>
                <a:latin typeface="Times New Roman" pitchFamily="18" charset="0"/>
                <a:cs typeface="Times New Roman" pitchFamily="18" charset="0"/>
              </a:rPr>
              <a:t>НЕМНОГО ИСТОРИИ</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Лепка из соленого теста имеет давнюю историю. Изготовление из теста (муки, соли, воды) различных фигурок – это старинный обычай. Фигурки, слепленные из теста, использовались для поклонения богам еще в Древнем Египте, Греции и Рим.</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Основной проблемой  была недолговечность материала: угрожала влага и главным врагом являлись грызуны, поэтому стали добавлять соль в большом количестве.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Во многих районах Европы и на русском Севере также распространен обычай лепить из соленого теста. Раньше изготовление фигурок из муки и соли было связано с магическими действиями. Эти фигурки служили оберегами, ритуальными предметами.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755576" y="4293096"/>
            <a:ext cx="7776864"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Используя технологию рисования жидким цветным соленым тестом можно фантазировать бесконечно и придумывать свои интересные варианты.</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Удачи Вам в творчестве!</a:t>
            </a:r>
            <a:endParaRPr lang="ru-RU" sz="3200" b="1" dirty="0" smtClean="0">
              <a:solidFill>
                <a:srgbClr val="002060"/>
              </a:solidFill>
              <a:latin typeface="Calibri" pitchFamily="34" charset="0"/>
              <a:cs typeface="Times New Roman" pitchFamily="18" charset="0"/>
            </a:endParaRPr>
          </a:p>
        </p:txBody>
      </p:sp>
      <p:sp>
        <p:nvSpPr>
          <p:cNvPr id="8194" name="Rectangle 2"/>
          <p:cNvSpPr>
            <a:spLocks noChangeArrowheads="1"/>
          </p:cNvSpPr>
          <p:nvPr/>
        </p:nvSpPr>
        <p:spPr bwMode="auto">
          <a:xfrm>
            <a:off x="755576" y="1484784"/>
            <a:ext cx="756084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Использование данной техники – это маленькая игра, которая позволяет ребенку чувствовать себя раскованным, даст полную свободу для самовыражения.</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Творческий процесс – это чудо, где дети раскрывают свои уникальные способности, начинают понимать пользу творчества, верят – что ошибки, это всего лишь шаги к достижению цели, а не препятствие.</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Работы выполненные в данной технике приносят детям эстетическое удовольствие.</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3">
                                            <p:txEl>
                                              <p:pRg st="1" end="1"/>
                                            </p:txEl>
                                          </p:spTgt>
                                        </p:tgtEl>
                                        <p:attrNameLst>
                                          <p:attrName>style.visibility</p:attrName>
                                        </p:attrNameLst>
                                      </p:cBhvr>
                                      <p:to>
                                        <p:strVal val="visible"/>
                                      </p:to>
                                    </p:set>
                                    <p:anim calcmode="lin" valueType="num">
                                      <p:cBhvr>
                                        <p:cTn id="7" dur="1000" fill="hold"/>
                                        <p:tgtEl>
                                          <p:spTgt spid="819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19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19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12776"/>
            <a:ext cx="8496944" cy="5539978"/>
          </a:xfrm>
          <a:prstGeom prst="rect">
            <a:avLst/>
          </a:prstGeom>
        </p:spPr>
        <p:txBody>
          <a:bodyPr wrap="square">
            <a:spAutoFit/>
          </a:bodyPr>
          <a:lstStyle/>
          <a:p>
            <a:pPr lvl="0" indent="457200" algn="just" eaLnBrk="0" hangingPunct="0"/>
            <a:r>
              <a:rPr lang="ru-RU" sz="2800" dirty="0" smtClean="0">
                <a:solidFill>
                  <a:srgbClr val="002060"/>
                </a:solidFill>
                <a:latin typeface="Times New Roman" pitchFamily="18" charset="0"/>
                <a:ea typeface="Calibri" pitchFamily="34" charset="0"/>
                <a:cs typeface="Times New Roman" pitchFamily="18" charset="0"/>
              </a:rPr>
              <a:t>В 19 веке в Германии бедные люди изготавливали из теста рождественские украшения на елку. Во время 1-ой Мировой войны и в первые годы после нее изготовление фигурок из соленого теста было прекращено из-за острого дефицита соли.</a:t>
            </a:r>
          </a:p>
          <a:p>
            <a:pPr indent="457200" algn="just" eaLnBrk="0" hangingPunct="0"/>
            <a:r>
              <a:rPr lang="ru-RU" sz="2800" dirty="0" smtClean="0">
                <a:solidFill>
                  <a:srgbClr val="002060"/>
                </a:solidFill>
                <a:latin typeface="Times New Roman" pitchFamily="18" charset="0"/>
                <a:ea typeface="Calibri" pitchFamily="34" charset="0"/>
                <a:cs typeface="Times New Roman" pitchFamily="18" charset="0"/>
              </a:rPr>
              <a:t>В наши дни это древнее народное искусство возрождается и завоевывает все более широкий круг поклонников. Оно утратило ритуальный смысл и поменяло тематику на художественно-декоративную. Это фигурки-сувениры, настенные украшения, панно, рамки для фото и картин.</a:t>
            </a:r>
            <a:endParaRPr lang="ru-RU" sz="2800" dirty="0" smtClean="0">
              <a:solidFill>
                <a:srgbClr val="002060"/>
              </a:solidFill>
              <a:latin typeface="Times New Roman" pitchFamily="18" charset="0"/>
              <a:cs typeface="Times New Roman" pitchFamily="18" charset="0"/>
            </a:endParaRPr>
          </a:p>
          <a:p>
            <a:pPr lvl="0" indent="457200" algn="just" eaLnBrk="0" hangingPunct="0"/>
            <a:endParaRPr lang="ru-RU" sz="2800" dirty="0" smtClean="0">
              <a:solidFill>
                <a:srgbClr val="7030A0"/>
              </a:solidFill>
              <a:latin typeface="Monotype Corsiva" pitchFamily="66" charset="0"/>
              <a:ea typeface="Calibri" pitchFamily="34" charset="0"/>
              <a:cs typeface="Times New Roman" pitchFamily="18" charset="0"/>
            </a:endParaRPr>
          </a:p>
          <a:p>
            <a:pPr lvl="0" indent="457200" algn="just" eaLnBrk="0" hangingPunct="0"/>
            <a:endParaRPr lang="ru-RU" dirty="0" smtClean="0">
              <a:solidFill>
                <a:srgbClr val="7030A0"/>
              </a:solidFill>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556792"/>
            <a:ext cx="8352928" cy="4524315"/>
          </a:xfrm>
          <a:prstGeom prst="rect">
            <a:avLst/>
          </a:prstGeom>
        </p:spPr>
        <p:txBody>
          <a:bodyPr wrap="square">
            <a:spAutoFit/>
          </a:bodyPr>
          <a:lstStyle/>
          <a:p>
            <a:pPr lvl="0" indent="457200" algn="just" eaLnBrk="0" hangingPunct="0"/>
            <a:r>
              <a:rPr lang="ru-RU" sz="2400" dirty="0" smtClean="0">
                <a:solidFill>
                  <a:srgbClr val="002060"/>
                </a:solidFill>
                <a:latin typeface="Times New Roman" pitchFamily="18" charset="0"/>
                <a:ea typeface="Calibri" pitchFamily="34" charset="0"/>
                <a:cs typeface="Times New Roman" pitchFamily="18" charset="0"/>
              </a:rPr>
              <a:t>Современные изделия раскрашиваются, покрываются лаком и выглядят под керамику.</a:t>
            </a:r>
            <a:endParaRPr lang="ru-RU" sz="2400" dirty="0" smtClean="0">
              <a:solidFill>
                <a:srgbClr val="002060"/>
              </a:solidFill>
              <a:latin typeface="Times New Roman" pitchFamily="18" charset="0"/>
              <a:cs typeface="Times New Roman" pitchFamily="18" charset="0"/>
            </a:endParaRPr>
          </a:p>
          <a:p>
            <a:pPr lvl="0" indent="457200" algn="just" eaLnBrk="0" hangingPunct="0"/>
            <a:r>
              <a:rPr lang="ru-RU" sz="2400" dirty="0" smtClean="0">
                <a:solidFill>
                  <a:srgbClr val="002060"/>
                </a:solidFill>
                <a:latin typeface="Times New Roman" pitchFamily="18" charset="0"/>
                <a:ea typeface="Calibri" pitchFamily="34" charset="0"/>
                <a:cs typeface="Times New Roman" pitchFamily="18" charset="0"/>
              </a:rPr>
              <a:t>Соленое тесто – материал экологически-чистый, безвредный и поэтому рекомендован для работы с детьми для развития их творческих способностей.</a:t>
            </a:r>
            <a:endParaRPr lang="ru-RU" sz="2400" dirty="0" smtClean="0">
              <a:solidFill>
                <a:srgbClr val="002060"/>
              </a:solidFill>
              <a:latin typeface="Times New Roman" pitchFamily="18" charset="0"/>
              <a:cs typeface="Times New Roman" pitchFamily="18" charset="0"/>
            </a:endParaRPr>
          </a:p>
          <a:p>
            <a:pPr lvl="0" indent="457200" algn="just" eaLnBrk="0" hangingPunct="0"/>
            <a:r>
              <a:rPr lang="ru-RU" sz="2400" dirty="0" smtClean="0">
                <a:solidFill>
                  <a:srgbClr val="002060"/>
                </a:solidFill>
                <a:latin typeface="Times New Roman" pitchFamily="18" charset="0"/>
                <a:ea typeface="Calibri" pitchFamily="34" charset="0"/>
                <a:cs typeface="Times New Roman" pitchFamily="18" charset="0"/>
              </a:rPr>
              <a:t>Тесто – доступный всем, дешевый и легкий в освоении материал, его можно заготовить впрок и хранить в холодильнике.</a:t>
            </a:r>
            <a:endParaRPr lang="ru-RU" sz="2400" dirty="0" smtClean="0">
              <a:solidFill>
                <a:srgbClr val="002060"/>
              </a:solidFill>
              <a:latin typeface="Times New Roman" pitchFamily="18" charset="0"/>
              <a:cs typeface="Times New Roman" pitchFamily="18" charset="0"/>
            </a:endParaRPr>
          </a:p>
          <a:p>
            <a:pPr lvl="0" indent="457200" algn="just" eaLnBrk="0" hangingPunct="0"/>
            <a:r>
              <a:rPr lang="ru-RU" sz="2400" dirty="0" smtClean="0">
                <a:solidFill>
                  <a:srgbClr val="002060"/>
                </a:solidFill>
                <a:latin typeface="Times New Roman" pitchFamily="18" charset="0"/>
                <a:ea typeface="Calibri" pitchFamily="34" charset="0"/>
                <a:cs typeface="Times New Roman" pitchFamily="18" charset="0"/>
              </a:rPr>
              <a:t>Из солёного теста можно не только лепить разные фигурки и создавать декоративные композиции, но жидким солёным тестом можно рисовать любые картины на различные сюжеты. </a:t>
            </a:r>
            <a:endParaRPr lang="ru-RU" sz="24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rot="10800000" flipV="1">
            <a:off x="395536" y="1412776"/>
            <a:ext cx="835292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Рисование жидким цветным соленым тестом</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один из нестандартных приемов работы соленым тестом.</a:t>
            </a: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Для детей такой вид творчества очень интересен своей новизной, возможностью создания удивительных цветовых эффектов, причудливых и необычных сочетаний.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Этот необычный способ рисования может заинтересовать и ребенка, и взрослого, который любит фантазировать и творить.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7920880" cy="2862322"/>
          </a:xfrm>
          <a:prstGeom prst="rect">
            <a:avLst/>
          </a:prstGeom>
        </p:spPr>
        <p:txBody>
          <a:bodyPr wrap="square">
            <a:spAutoFit/>
          </a:bodyPr>
          <a:lstStyle/>
          <a:p>
            <a:pPr lvl="0" algn="just"/>
            <a:r>
              <a:rPr lang="ru-RU" dirty="0" smtClean="0">
                <a:solidFill>
                  <a:srgbClr val="002060"/>
                </a:solidFill>
                <a:latin typeface="Times New Roman" pitchFamily="18" charset="0"/>
                <a:ea typeface="Times New Roman" pitchFamily="18" charset="0"/>
                <a:cs typeface="Times New Roman" pitchFamily="18" charset="0"/>
              </a:rPr>
              <a:t>Можно применять рисование цветным жидким соленым тестом с детьми младшего дошкольного возраста, так как именно в этом возрасте особое внимание уделяется мелкой моторике кистей рук.</a:t>
            </a:r>
            <a:endParaRPr lang="ru-RU" dirty="0" smtClean="0">
              <a:solidFill>
                <a:srgbClr val="002060"/>
              </a:solidFill>
              <a:latin typeface="Times New Roman" pitchFamily="18" charset="0"/>
              <a:cs typeface="Times New Roman" pitchFamily="18" charset="0"/>
            </a:endParaRPr>
          </a:p>
          <a:p>
            <a:pPr lvl="0" algn="just" eaLnBrk="0" hangingPunct="0"/>
            <a:r>
              <a:rPr lang="ru-RU" dirty="0" smtClean="0">
                <a:solidFill>
                  <a:srgbClr val="002060"/>
                </a:solidFill>
                <a:latin typeface="Times New Roman" pitchFamily="18" charset="0"/>
                <a:ea typeface="Times New Roman" pitchFamily="18" charset="0"/>
                <a:cs typeface="Times New Roman" pitchFamily="18" charset="0"/>
              </a:rPr>
              <a:t>Кистью маленький ребенок работает неуверенно, боится испортить работу. А рисование чайной ложкой, стекой или палочкой, которая в данном случае заменяет кисточку, помогает подготовить руку к более сложным упражнениям.</a:t>
            </a:r>
          </a:p>
          <a:p>
            <a:pPr lvl="0" eaLnBrk="0" hangingPunct="0"/>
            <a:endParaRPr lang="ru-RU" dirty="0" smtClean="0">
              <a:solidFill>
                <a:srgbClr val="002060"/>
              </a:solidFill>
              <a:latin typeface="Times New Roman" pitchFamily="18" charset="0"/>
              <a:ea typeface="Times New Roman" pitchFamily="18" charset="0"/>
              <a:cs typeface="Times New Roman" pitchFamily="18" charset="0"/>
            </a:endParaRPr>
          </a:p>
          <a:p>
            <a:pPr lvl="0" eaLnBrk="0" hangingPunct="0"/>
            <a:endParaRPr lang="ru-RU" dirty="0" smtClean="0">
              <a:solidFill>
                <a:srgbClr val="002060"/>
              </a:solidFill>
              <a:latin typeface="Times New Roman" pitchFamily="18" charset="0"/>
              <a:ea typeface="Times New Roman" pitchFamily="18" charset="0"/>
              <a:cs typeface="Times New Roman" pitchFamily="18" charset="0"/>
            </a:endParaRPr>
          </a:p>
          <a:p>
            <a:pPr lvl="0" eaLnBrk="0" hangingPunct="0"/>
            <a:endParaRPr lang="ru-RU" dirty="0" smtClean="0">
              <a:solidFill>
                <a:srgbClr val="002060"/>
              </a:solidFill>
              <a:latin typeface="Times New Roman" pitchFamily="18" charset="0"/>
              <a:ea typeface="Times New Roman" pitchFamily="18" charset="0"/>
              <a:cs typeface="Times New Roman" pitchFamily="18" charset="0"/>
            </a:endParaRPr>
          </a:p>
          <a:p>
            <a:pPr lvl="0" eaLnBrk="0" hangingPunct="0"/>
            <a:endParaRPr lang="ru-RU" dirty="0" smtClean="0">
              <a:solidFill>
                <a:srgbClr val="002060"/>
              </a:solidFill>
              <a:latin typeface="Times New Roman" pitchFamily="18" charset="0"/>
              <a:cs typeface="Times New Roman" pitchFamily="18" charset="0"/>
            </a:endParaRPr>
          </a:p>
        </p:txBody>
      </p:sp>
      <p:sp>
        <p:nvSpPr>
          <p:cNvPr id="4" name="Прямоугольник 3"/>
          <p:cNvSpPr/>
          <p:nvPr/>
        </p:nvSpPr>
        <p:spPr>
          <a:xfrm>
            <a:off x="611560" y="3212976"/>
            <a:ext cx="7920880" cy="1754326"/>
          </a:xfrm>
          <a:prstGeom prst="rect">
            <a:avLst/>
          </a:prstGeom>
        </p:spPr>
        <p:txBody>
          <a:bodyPr wrap="square">
            <a:spAutoFit/>
          </a:bodyPr>
          <a:lstStyle/>
          <a:p>
            <a:pPr algn="just">
              <a:buNone/>
            </a:pPr>
            <a:r>
              <a:rPr lang="ru-RU" dirty="0" smtClean="0">
                <a:solidFill>
                  <a:srgbClr val="002060"/>
                </a:solidFill>
                <a:latin typeface="Times New Roman" pitchFamily="18" charset="0"/>
                <a:cs typeface="Times New Roman" pitchFamily="18" charset="0"/>
              </a:rPr>
              <a:t>Рисование жидким соленым тестом играет немаловажную роль в общем психическом развитии ребенка. </a:t>
            </a:r>
            <a:r>
              <a:rPr lang="ru-RU" dirty="0" smtClean="0">
                <a:solidFill>
                  <a:srgbClr val="002060"/>
                </a:solidFill>
                <a:latin typeface="Times New Roman" pitchFamily="18" charset="0"/>
                <a:ea typeface="Times New Roman" pitchFamily="18" charset="0"/>
                <a:cs typeface="Times New Roman" pitchFamily="18" charset="0"/>
              </a:rPr>
              <a:t>Данная технология позволяет применять упражнения на снятие </a:t>
            </a:r>
            <a:r>
              <a:rPr lang="ru-RU" dirty="0" err="1" smtClean="0">
                <a:solidFill>
                  <a:srgbClr val="002060"/>
                </a:solidFill>
                <a:latin typeface="Times New Roman" pitchFamily="18" charset="0"/>
                <a:ea typeface="Times New Roman" pitchFamily="18" charset="0"/>
                <a:cs typeface="Times New Roman" pitchFamily="18" charset="0"/>
              </a:rPr>
              <a:t>психоэмоционального</a:t>
            </a:r>
            <a:r>
              <a:rPr lang="ru-RU" dirty="0" smtClean="0">
                <a:solidFill>
                  <a:srgbClr val="002060"/>
                </a:solidFill>
                <a:latin typeface="Times New Roman" pitchFamily="18" charset="0"/>
                <a:ea typeface="Times New Roman" pitchFamily="18" charset="0"/>
                <a:cs typeface="Times New Roman" pitchFamily="18" charset="0"/>
              </a:rPr>
              <a:t> напряжения у детей, поднятия настроения, установки на дальнейшую творческую работу. </a:t>
            </a:r>
            <a:r>
              <a:rPr lang="ru-RU" dirty="0" smtClean="0">
                <a:solidFill>
                  <a:srgbClr val="002060"/>
                </a:solidFill>
                <a:latin typeface="Times New Roman" pitchFamily="18" charset="0"/>
                <a:cs typeface="Times New Roman" pitchFamily="18" charset="0"/>
              </a:rPr>
              <a:t>Ведь самоценным является не конечный результат – рисунок, а развитие личности: формирование уверенности в себе, в своих способностях. </a:t>
            </a:r>
          </a:p>
        </p:txBody>
      </p:sp>
      <p:sp>
        <p:nvSpPr>
          <p:cNvPr id="33793" name="Rectangle 1"/>
          <p:cNvSpPr>
            <a:spLocks noChangeArrowheads="1"/>
          </p:cNvSpPr>
          <p:nvPr/>
        </p:nvSpPr>
        <p:spPr bwMode="auto">
          <a:xfrm>
            <a:off x="611560" y="5013176"/>
            <a:ext cx="75608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Очень удачно можно использовать способ рисования соленым тестом в </a:t>
            </a:r>
            <a:r>
              <a:rPr lang="ru-RU" dirty="0" err="1" smtClean="0">
                <a:solidFill>
                  <a:srgbClr val="002060"/>
                </a:solidFill>
                <a:latin typeface="Times New Roman" pitchFamily="18" charset="0"/>
                <a:ea typeface="Times New Roman" pitchFamily="18" charset="0"/>
                <a:cs typeface="Times New Roman" pitchFamily="18" charset="0"/>
              </a:rPr>
              <a:t>арт</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терапии</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95536" y="1854116"/>
            <a:ext cx="79928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Используя технику рисования жидким тестом, появляется возможность решить следующие </a:t>
            </a:r>
            <a:r>
              <a:rPr kumimoji="0" lang="ru-RU" sz="24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воспитательно</a:t>
            </a: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образовательные </a:t>
            </a:r>
            <a:r>
              <a:rPr kumimoji="0" 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задачи: </a:t>
            </a: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Развитие художественного вкуса, творческих способностей детей;</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Гармонизация эмоционального состояния, снятие эмоционального напряжения;</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Развитие чувства композиции, ритма, цветовосприятия;</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ru-RU"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Развитие мелкой моторики.</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772816"/>
            <a:ext cx="7848872" cy="3539430"/>
          </a:xfrm>
          <a:prstGeom prst="rect">
            <a:avLst/>
          </a:prstGeom>
        </p:spPr>
        <p:txBody>
          <a:bodyPr wrap="square">
            <a:spAutoFit/>
          </a:bodyPr>
          <a:lstStyle/>
          <a:p>
            <a:pPr algn="ctr"/>
            <a:r>
              <a:rPr lang="ru-RU" sz="3200" b="1" dirty="0" smtClean="0">
                <a:solidFill>
                  <a:srgbClr val="002060"/>
                </a:solidFill>
                <a:latin typeface="Times New Roman" pitchFamily="18" charset="0"/>
                <a:cs typeface="Times New Roman" pitchFamily="18" charset="0"/>
              </a:rPr>
              <a:t>Состав «Волшебных красок»</a:t>
            </a:r>
          </a:p>
          <a:p>
            <a:r>
              <a:rPr lang="ru-RU" sz="3200" b="1" dirty="0" smtClean="0">
                <a:solidFill>
                  <a:srgbClr val="002060"/>
                </a:solidFill>
                <a:latin typeface="Times New Roman" pitchFamily="18" charset="0"/>
                <a:cs typeface="Times New Roman" pitchFamily="18" charset="0"/>
              </a:rPr>
              <a:t>Мука</a:t>
            </a:r>
            <a:r>
              <a:rPr lang="ru-RU" sz="3200" dirty="0" smtClean="0">
                <a:solidFill>
                  <a:srgbClr val="002060"/>
                </a:solidFill>
                <a:latin typeface="Times New Roman" pitchFamily="18" charset="0"/>
                <a:cs typeface="Times New Roman" pitchFamily="18" charset="0"/>
              </a:rPr>
              <a:t>  – «Сытыми быть»</a:t>
            </a:r>
          </a:p>
          <a:p>
            <a:r>
              <a:rPr lang="ru-RU" sz="3200" b="1" dirty="0" smtClean="0">
                <a:solidFill>
                  <a:srgbClr val="002060"/>
                </a:solidFill>
                <a:latin typeface="Times New Roman" pitchFamily="18" charset="0"/>
                <a:cs typeface="Times New Roman" pitchFamily="18" charset="0"/>
              </a:rPr>
              <a:t>Масло </a:t>
            </a:r>
            <a:r>
              <a:rPr lang="ru-RU" sz="3200" dirty="0" smtClean="0">
                <a:solidFill>
                  <a:srgbClr val="002060"/>
                </a:solidFill>
                <a:latin typeface="Times New Roman" pitchFamily="18" charset="0"/>
                <a:cs typeface="Times New Roman" pitchFamily="18" charset="0"/>
              </a:rPr>
              <a:t>– «Чтобы шло всё как по маслу»</a:t>
            </a:r>
          </a:p>
          <a:p>
            <a:r>
              <a:rPr lang="ru-RU" sz="3200" b="1" dirty="0" smtClean="0">
                <a:solidFill>
                  <a:srgbClr val="002060"/>
                </a:solidFill>
                <a:latin typeface="Times New Roman" pitchFamily="18" charset="0"/>
                <a:cs typeface="Times New Roman" pitchFamily="18" charset="0"/>
              </a:rPr>
              <a:t>Клей </a:t>
            </a:r>
            <a:r>
              <a:rPr lang="ru-RU" sz="3200" dirty="0" smtClean="0">
                <a:solidFill>
                  <a:srgbClr val="002060"/>
                </a:solidFill>
                <a:latin typeface="Times New Roman" pitchFamily="18" charset="0"/>
                <a:cs typeface="Times New Roman" pitchFamily="18" charset="0"/>
              </a:rPr>
              <a:t> – «Всё склеилось»</a:t>
            </a:r>
          </a:p>
          <a:p>
            <a:r>
              <a:rPr lang="ru-RU" sz="3200" b="1" dirty="0" smtClean="0">
                <a:solidFill>
                  <a:srgbClr val="002060"/>
                </a:solidFill>
                <a:latin typeface="Times New Roman" pitchFamily="18" charset="0"/>
                <a:cs typeface="Times New Roman" pitchFamily="18" charset="0"/>
              </a:rPr>
              <a:t>Соль </a:t>
            </a:r>
            <a:r>
              <a:rPr lang="ru-RU" sz="3200" dirty="0" smtClean="0">
                <a:solidFill>
                  <a:srgbClr val="002060"/>
                </a:solidFill>
                <a:latin typeface="Times New Roman" pitchFamily="18" charset="0"/>
                <a:cs typeface="Times New Roman" pitchFamily="18" charset="0"/>
              </a:rPr>
              <a:t> – «Много новых знаний приобрести»</a:t>
            </a:r>
          </a:p>
          <a:p>
            <a:r>
              <a:rPr lang="ru-RU" sz="3200" b="1" dirty="0" smtClean="0">
                <a:solidFill>
                  <a:srgbClr val="002060"/>
                </a:solidFill>
                <a:latin typeface="Times New Roman" pitchFamily="18" charset="0"/>
                <a:cs typeface="Times New Roman" pitchFamily="18" charset="0"/>
              </a:rPr>
              <a:t>Вода </a:t>
            </a:r>
            <a:r>
              <a:rPr lang="ru-RU" sz="3200" dirty="0" smtClean="0">
                <a:solidFill>
                  <a:srgbClr val="002060"/>
                </a:solidFill>
                <a:latin typeface="Times New Roman" pitchFamily="18" charset="0"/>
                <a:cs typeface="Times New Roman" pitchFamily="18" charset="0"/>
              </a:rPr>
              <a:t> – «Сила жизни и радости входила в</a:t>
            </a:r>
          </a:p>
          <a:p>
            <a:r>
              <a:rPr lang="ru-RU" sz="3200" dirty="0" smtClean="0">
                <a:solidFill>
                  <a:srgbClr val="002060"/>
                </a:solidFill>
                <a:latin typeface="Times New Roman" pitchFamily="18" charset="0"/>
                <a:cs typeface="Times New Roman" pitchFamily="18" charset="0"/>
              </a:rPr>
              <a:t>наши души» </a:t>
            </a:r>
            <a:endParaRPr lang="ru-RU"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115616" y="1330896"/>
            <a:ext cx="70567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Рецепты изготовления </a:t>
            </a:r>
            <a:r>
              <a:rPr kumimoji="0" lang="ru-RU" sz="22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волшебных красок»</a:t>
            </a:r>
            <a:endParaRPr kumimoji="0" lang="ru-RU" sz="22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lang="ru-RU" sz="2200" b="1" dirty="0" smtClean="0">
                <a:solidFill>
                  <a:srgbClr val="002060"/>
                </a:solidFill>
                <a:latin typeface="Times New Roman" pitchFamily="18" charset="0"/>
                <a:cs typeface="Times New Roman" pitchFamily="18" charset="0"/>
              </a:rPr>
              <a:t>Рецепт 1:</a:t>
            </a:r>
            <a:endParaRPr kumimoji="0" lang="ru-RU" sz="2200" b="1"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4 чайных ложки муки;</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 чайных ложки соли; </a:t>
            </a:r>
            <a:endParaRPr lang="ru-RU" sz="2200" dirty="0" smtClean="0">
              <a:solidFill>
                <a:srgbClr val="002060"/>
              </a:solidFill>
              <a:latin typeface="Times New Roman" pitchFamily="18" charset="0"/>
              <a:ea typeface="Calibri" pitchFamily="34" charset="0"/>
              <a:cs typeface="Times New Roman" pitchFamily="18" charset="0"/>
            </a:endParaRPr>
          </a:p>
          <a:p>
            <a:pPr lvl="0" indent="450850" algn="just" eaLnBrk="0" hangingPunct="0">
              <a:buFont typeface="Wingdings" pitchFamily="2" charset="2"/>
              <a:buChar char="v"/>
            </a:pP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a:t>
            </a:r>
            <a:r>
              <a:rPr lang="ru-RU" sz="2200" dirty="0" smtClean="0">
                <a:solidFill>
                  <a:srgbClr val="002060"/>
                </a:solidFill>
                <a:latin typeface="Times New Roman" pitchFamily="18" charset="0"/>
                <a:ea typeface="Calibri" pitchFamily="34" charset="0"/>
                <a:cs typeface="Times New Roman" pitchFamily="18" charset="0"/>
              </a:rPr>
              <a:t>столовых ложки подкрашенной красителем воды; </a:t>
            </a:r>
            <a:endPar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0,5 чайных ложки растительного масла;</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0,5 чайных ложки клея ПВА.</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2200" dirty="0" smtClean="0">
                <a:solidFill>
                  <a:srgbClr val="002060"/>
                </a:solidFill>
                <a:latin typeface="Times New Roman" pitchFamily="18" charset="0"/>
                <a:ea typeface="Calibri" pitchFamily="34" charset="0"/>
                <a:cs typeface="Times New Roman" pitchFamily="18" charset="0"/>
              </a:rPr>
              <a:t>В</a:t>
            </a:r>
            <a:r>
              <a:rPr kumimoji="0" lang="ru-RU" sz="2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се перемешать до получения консистенции сметаны.</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2200" b="1" dirty="0" smtClean="0">
                <a:solidFill>
                  <a:srgbClr val="002060"/>
                </a:solidFill>
                <a:latin typeface="Times New Roman" pitchFamily="18" charset="0"/>
                <a:cs typeface="Times New Roman" pitchFamily="18" charset="0"/>
              </a:rPr>
              <a:t>Рецепт 2:</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2200" b="0" i="0" u="none" strike="noStrike" cap="none" normalizeH="0" baseline="0" dirty="0" smtClean="0">
                <a:ln>
                  <a:noFill/>
                </a:ln>
                <a:solidFill>
                  <a:srgbClr val="002060"/>
                </a:solidFill>
                <a:effectLst/>
                <a:latin typeface="Times New Roman" pitchFamily="18" charset="0"/>
                <a:cs typeface="Times New Roman" pitchFamily="18" charset="0"/>
              </a:rPr>
              <a:t>2 столовые ложки пшеничной муки;</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lang="ru-RU" sz="2200" dirty="0" smtClean="0">
                <a:solidFill>
                  <a:srgbClr val="002060"/>
                </a:solidFill>
                <a:latin typeface="Times New Roman" pitchFamily="18" charset="0"/>
                <a:cs typeface="Times New Roman" pitchFamily="18" charset="0"/>
              </a:rPr>
              <a:t>1 столовая ложка мелкой соли;</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2200" b="0" i="0" u="none" strike="noStrike" cap="none" normalizeH="0" baseline="0" dirty="0" smtClean="0">
                <a:ln>
                  <a:noFill/>
                </a:ln>
                <a:solidFill>
                  <a:srgbClr val="002060"/>
                </a:solidFill>
                <a:effectLst/>
                <a:latin typeface="Times New Roman" pitchFamily="18" charset="0"/>
                <a:cs typeface="Times New Roman" pitchFamily="18" charset="0"/>
              </a:rPr>
              <a:t>Холодная кипяченая вода;</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lang="ru-RU" sz="2200" dirty="0" smtClean="0">
                <a:solidFill>
                  <a:srgbClr val="002060"/>
                </a:solidFill>
                <a:latin typeface="Times New Roman" pitchFamily="18" charset="0"/>
                <a:cs typeface="Times New Roman" pitchFamily="18" charset="0"/>
              </a:rPr>
              <a:t>1 чайная ложка клея ПВА.</a:t>
            </a:r>
            <a:endParaRPr kumimoji="0" lang="ru-RU" sz="22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5843" name="Picture 3" descr="http://kladraz.ru/upload/blogs/2993_9da8daf8467e3e13e7fecf8041112267.jpg"/>
          <p:cNvPicPr>
            <a:picLocks noChangeAspect="1" noChangeArrowheads="1"/>
          </p:cNvPicPr>
          <p:nvPr/>
        </p:nvPicPr>
        <p:blipFill>
          <a:blip r:embed="rId2" cstate="print"/>
          <a:srcRect l="1445" t="7246" b="5803"/>
          <a:stretch>
            <a:fillRect/>
          </a:stretch>
        </p:blipFill>
        <p:spPr bwMode="auto">
          <a:xfrm>
            <a:off x="5796136" y="3212976"/>
            <a:ext cx="3240360" cy="34218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down)">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Другая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2059</TotalTime>
  <Words>1007</Words>
  <Application>Microsoft Office PowerPoint</Application>
  <PresentationFormat>Экран (4:3)</PresentationFormat>
  <Paragraphs>86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ПРИЕМЫ РАБОТЫ С ЖИДКИМ ЦВЕТНЫМ  СОЛЕНЫМ ТЕСТОМ Фон ОДНОТОННЫЙ   РАЗНОЦВЕТНЫЙ</vt:lpstr>
      <vt:lpstr>Слайд 14</vt:lpstr>
      <vt:lpstr>Слайд 15</vt:lpstr>
      <vt:lpstr>Слайд 16</vt:lpstr>
      <vt:lpstr>Совместная деятельность с детьми</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New1</cp:lastModifiedBy>
  <cp:revision>122</cp:revision>
  <dcterms:created xsi:type="dcterms:W3CDTF">2014-06-25T01:30:58Z</dcterms:created>
  <dcterms:modified xsi:type="dcterms:W3CDTF">2020-01-04T08:22:36Z</dcterms:modified>
</cp:coreProperties>
</file>