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60" r:id="rId2"/>
    <p:sldId id="317" r:id="rId3"/>
    <p:sldId id="297" r:id="rId4"/>
    <p:sldId id="298" r:id="rId5"/>
    <p:sldId id="299" r:id="rId6"/>
    <p:sldId id="291" r:id="rId7"/>
    <p:sldId id="292" r:id="rId8"/>
    <p:sldId id="293" r:id="rId9"/>
    <p:sldId id="294" r:id="rId10"/>
    <p:sldId id="326" r:id="rId11"/>
    <p:sldId id="296" r:id="rId12"/>
    <p:sldId id="257" r:id="rId13"/>
    <p:sldId id="267" r:id="rId14"/>
    <p:sldId id="278" r:id="rId15"/>
    <p:sldId id="306" r:id="rId16"/>
    <p:sldId id="330" r:id="rId17"/>
    <p:sldId id="310" r:id="rId18"/>
    <p:sldId id="318" r:id="rId19"/>
    <p:sldId id="319" r:id="rId20"/>
    <p:sldId id="323" r:id="rId21"/>
    <p:sldId id="324" r:id="rId22"/>
    <p:sldId id="321" r:id="rId23"/>
    <p:sldId id="325" r:id="rId24"/>
    <p:sldId id="269" r:id="rId25"/>
    <p:sldId id="322" r:id="rId26"/>
    <p:sldId id="320" r:id="rId27"/>
    <p:sldId id="327" r:id="rId28"/>
    <p:sldId id="286" r:id="rId29"/>
    <p:sldId id="328" r:id="rId30"/>
    <p:sldId id="281" r:id="rId31"/>
    <p:sldId id="32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859" autoAdjust="0"/>
    <p:restoredTop sz="94624" autoAdjust="0"/>
  </p:normalViewPr>
  <p:slideViewPr>
    <p:cSldViewPr>
      <p:cViewPr varScale="1">
        <p:scale>
          <a:sx n="76" d="100"/>
          <a:sy n="76" d="100"/>
        </p:scale>
        <p:origin x="5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ru-RU" dirty="0" smtClean="0"/>
                      <a:t>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30-4A6E-B020-0E84641942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учебного 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30-4A6E-B020-0E846419427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 smtClean="0"/>
                      <a:t>68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30-4A6E-B020-0E846419427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dirty="0" smtClean="0"/>
                      <a:t>40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30-4A6E-B020-0E84641942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учебного 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68</c:v>
                </c:pt>
                <c:pt idx="1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30-4A6E-B020-0E846419427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 smtClean="0"/>
                      <a:t>32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30-4A6E-B020-0E846419427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mtClean="0"/>
                      <a:t>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C30-4A6E-B020-0E84641942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учебного 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C30-4A6E-B020-0E8464194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991808"/>
        <c:axId val="147665664"/>
      </c:barChart>
      <c:catAx>
        <c:axId val="111991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Bookman Old Style" pitchFamily="18" charset="0"/>
                <a:cs typeface="Times New Roman" pitchFamily="18" charset="0"/>
              </a:defRPr>
            </a:pPr>
            <a:endParaRPr lang="ru-RU"/>
          </a:p>
        </c:txPr>
        <c:crossAx val="147665664"/>
        <c:crosses val="autoZero"/>
        <c:auto val="1"/>
        <c:lblAlgn val="ctr"/>
        <c:lblOffset val="100"/>
        <c:noMultiLvlLbl val="0"/>
      </c:catAx>
      <c:valAx>
        <c:axId val="147665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Bookman Old Style" pitchFamily="18" charset="0"/>
                <a:cs typeface="Times New Roman" pitchFamily="18" charset="0"/>
              </a:defRPr>
            </a:pPr>
            <a:endParaRPr lang="ru-RU"/>
          </a:p>
        </c:txPr>
        <c:crossAx val="11199180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latin typeface="Bookman Old Style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latin typeface="Bookman Old Style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>
                <a:latin typeface="Bookman Old Style" pitchFamily="18" charset="0"/>
                <a:cs typeface="Times New Roman" pitchFamily="18" charset="0"/>
              </a:defRPr>
            </a:pPr>
            <a:endParaRPr lang="ru-RU"/>
          </a:p>
        </c:txPr>
      </c:legendEntry>
      <c:overlay val="0"/>
      <c:txPr>
        <a:bodyPr/>
        <a:lstStyle/>
        <a:p>
          <a:pPr>
            <a:defRPr>
              <a:latin typeface="Bookman Old Style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уебного 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58-4DB5-AFAE-FE5BD464B59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уебного 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40</c:v>
                </c:pt>
                <c:pt idx="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58-4DB5-AFAE-FE5BD464B59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уебного 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58-4DB5-AFAE-FE5BD464B5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860672"/>
        <c:axId val="144862208"/>
      </c:barChart>
      <c:catAx>
        <c:axId val="144860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Bookman Old Style" pitchFamily="18" charset="0"/>
                <a:cs typeface="Times New Roman" pitchFamily="18" charset="0"/>
              </a:defRPr>
            </a:pPr>
            <a:endParaRPr lang="ru-RU"/>
          </a:p>
        </c:txPr>
        <c:crossAx val="144862208"/>
        <c:crosses val="autoZero"/>
        <c:auto val="1"/>
        <c:lblAlgn val="ctr"/>
        <c:lblOffset val="100"/>
        <c:noMultiLvlLbl val="0"/>
      </c:catAx>
      <c:valAx>
        <c:axId val="1448622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486067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latin typeface="Bookman Old Style" pitchFamily="18" charset="0"/>
                <a:cs typeface="Times New Roman" pitchFamily="18" charset="0"/>
              </a:defRPr>
            </a:pPr>
            <a:endParaRPr lang="ru-RU"/>
          </a:p>
        </c:txPr>
      </c:legendEntry>
      <c:overlay val="0"/>
      <c:txPr>
        <a:bodyPr/>
        <a:lstStyle/>
        <a:p>
          <a:pPr>
            <a:defRPr>
              <a:latin typeface="Bookman Old Style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уч.года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9B-4469-9938-27BFA3DDF3D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уч.года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96</c:v>
                </c:pt>
                <c:pt idx="1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9B-4469-9938-27BFA3DDF3D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уч.года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9B-4469-9938-27BFA3DDF3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091840"/>
        <c:axId val="151146880"/>
      </c:barChart>
      <c:catAx>
        <c:axId val="15109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Bookman Old Style" pitchFamily="18" charset="0"/>
                <a:cs typeface="Times New Roman" pitchFamily="18" charset="0"/>
              </a:defRPr>
            </a:pPr>
            <a:endParaRPr lang="ru-RU"/>
          </a:p>
        </c:txPr>
        <c:crossAx val="151146880"/>
        <c:crosses val="autoZero"/>
        <c:auto val="1"/>
        <c:lblAlgn val="ctr"/>
        <c:lblOffset val="100"/>
        <c:noMultiLvlLbl val="0"/>
      </c:catAx>
      <c:valAx>
        <c:axId val="151146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109184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latin typeface="Bookman Old Style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уч.года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65-4EF7-B850-00066152069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уч.года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88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65-4EF7-B850-00066152069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уч.года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65-4EF7-B850-000661520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066880"/>
        <c:axId val="151392256"/>
      </c:barChart>
      <c:catAx>
        <c:axId val="151066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Bookman Old Style" pitchFamily="18" charset="0"/>
                <a:cs typeface="Times New Roman" pitchFamily="18" charset="0"/>
              </a:defRPr>
            </a:pPr>
            <a:endParaRPr lang="ru-RU"/>
          </a:p>
        </c:txPr>
        <c:crossAx val="151392256"/>
        <c:crosses val="autoZero"/>
        <c:auto val="1"/>
        <c:lblAlgn val="ctr"/>
        <c:lblOffset val="100"/>
        <c:noMultiLvlLbl val="0"/>
      </c:catAx>
      <c:valAx>
        <c:axId val="151392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106688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latin typeface="Bookman Old Style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уч.года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9-4346-8A9A-7BD049048BA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уч.года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59-4346-8A9A-7BD049048BA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начало уч.года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59-4346-8A9A-7BD049048B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596416"/>
        <c:axId val="151610496"/>
      </c:barChart>
      <c:catAx>
        <c:axId val="151596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1610496"/>
        <c:crosses val="autoZero"/>
        <c:auto val="1"/>
        <c:lblAlgn val="ctr"/>
        <c:lblOffset val="100"/>
        <c:noMultiLvlLbl val="0"/>
      </c:catAx>
      <c:valAx>
        <c:axId val="151610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159641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Bookman Old Style" pitchFamily="18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Bookman Old Styl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1">
                  <c:v>высокий уровень</c:v>
                </c:pt>
                <c:pt idx="2">
                  <c:v>средний уровень</c:v>
                </c:pt>
                <c:pt idx="3">
                  <c:v>низкий уровень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1">
                  <c:v>0.59</c:v>
                </c:pt>
                <c:pt idx="2">
                  <c:v>0.40800000000000003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5C-462A-A63D-0A74472AA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delete val="1"/>
      </c:legendEntry>
      <c:overlay val="0"/>
      <c:txPr>
        <a:bodyPr/>
        <a:lstStyle/>
        <a:p>
          <a:pPr>
            <a:defRPr>
              <a:latin typeface="Bookman Old Style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C5CB6-F67B-47FF-B27F-C097ADFD25FC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95203-24B1-4E6A-AFBC-930EA65E6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295203-24B1-4E6A-AFBC-930EA65E6B4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295203-24B1-4E6A-AFBC-930EA65E6B4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jpeg"/><Relationship Id="rId3" Type="http://schemas.openxmlformats.org/officeDocument/2006/relationships/image" Target="../media/image4.jpeg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Relationship Id="rId1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26" Type="http://schemas.openxmlformats.org/officeDocument/2006/relationships/image" Target="../media/image28.jpeg"/><Relationship Id="rId3" Type="http://schemas.openxmlformats.org/officeDocument/2006/relationships/image" Target="../media/image5.jpeg"/><Relationship Id="rId21" Type="http://schemas.openxmlformats.org/officeDocument/2006/relationships/image" Target="../media/image23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jpeg"/><Relationship Id="rId2" Type="http://schemas.openxmlformats.org/officeDocument/2006/relationships/image" Target="../media/image4.jpe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24" Type="http://schemas.openxmlformats.org/officeDocument/2006/relationships/image" Target="../media/image26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23" Type="http://schemas.openxmlformats.org/officeDocument/2006/relationships/image" Target="../media/image25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Relationship Id="rId27" Type="http://schemas.openxmlformats.org/officeDocument/2006/relationships/image" Target="../media/image2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73.jpeg"/><Relationship Id="rId3" Type="http://schemas.openxmlformats.org/officeDocument/2006/relationships/image" Target="../media/image4.jpeg"/><Relationship Id="rId7" Type="http://schemas.openxmlformats.org/officeDocument/2006/relationships/image" Target="../media/image67.jpeg"/><Relationship Id="rId12" Type="http://schemas.openxmlformats.org/officeDocument/2006/relationships/image" Target="../media/image72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11" Type="http://schemas.openxmlformats.org/officeDocument/2006/relationships/image" Target="../media/image71.jpeg"/><Relationship Id="rId5" Type="http://schemas.openxmlformats.org/officeDocument/2006/relationships/image" Target="../media/image65.jpeg"/><Relationship Id="rId15" Type="http://schemas.openxmlformats.org/officeDocument/2006/relationships/image" Target="../media/image75.jpe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Relationship Id="rId14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84.png"/><Relationship Id="rId3" Type="http://schemas.openxmlformats.org/officeDocument/2006/relationships/image" Target="../media/image4.jpeg"/><Relationship Id="rId7" Type="http://schemas.openxmlformats.org/officeDocument/2006/relationships/image" Target="../media/image87.jpeg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6.jpeg"/><Relationship Id="rId11" Type="http://schemas.openxmlformats.org/officeDocument/2006/relationships/image" Target="../media/image83.png"/><Relationship Id="rId5" Type="http://schemas.openxmlformats.org/officeDocument/2006/relationships/image" Target="../media/image85.jpe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36.jpeg"/><Relationship Id="rId9" Type="http://schemas.openxmlformats.org/officeDocument/2006/relationships/image" Target="../media/image8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Relationship Id="rId9" Type="http://schemas.openxmlformats.org/officeDocument/2006/relationships/image" Target="../media/image9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105.jpeg"/><Relationship Id="rId7" Type="http://schemas.openxmlformats.org/officeDocument/2006/relationships/image" Target="../media/image10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2" name="AutoShape 10" descr="https://wallpapertag.com/wallpaper/full/d/0/7/68890-light-backgrounds-2560x1600-windows.jpg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i8Z77Q38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9158" name="Picture 6" descr="https://ds01.infourok.ru/uploads/ex/0f86/00004a1d-6f76b829/hello_html_m308414d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952501"/>
            <a:ext cx="7810500" cy="781050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267744" y="476672"/>
            <a:ext cx="66247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«Каргасокский детский сад № 1»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	ГОДОВОЙ ОТЧЕТ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	2018-2019 учебный год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	младшая группа «Колобок»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				Каргасок 2019</a:t>
            </a:r>
            <a:endParaRPr lang="ru-RU" b="1" dirty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/>
        </p:nvGraphicFramePr>
        <p:xfrm>
          <a:off x="1115616" y="2132856"/>
          <a:ext cx="7056784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75656" y="836712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«Физическое развитие»</a:t>
            </a:r>
            <a:endParaRPr lang="ru-RU" sz="2800" b="1" dirty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/>
        </p:nvGraphicFramePr>
        <p:xfrm>
          <a:off x="395536" y="404664"/>
          <a:ext cx="8424936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827584" y="477833"/>
            <a:ext cx="756084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Проанализировав  результаты мониторинга на начало и конец  учебного года можно сделать вывод о  положительной динамике в усвоении детьми основной общеобразовательной программы.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Таким образом, очевиден положительный результат проделанной работы: низкий уровень усвоения программы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детьми отсутствует,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знания детей прочные, они способны применять их в повседневной деятельности.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43608" y="908720"/>
            <a:ext cx="705678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РАБОТА ПО ПДД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Создание уголка ПДД;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Пополнение картотеки игр по ПДД 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Чтение  художественной литературы;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Рассматривание дорожных знаков;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Беседы с детьми о правилах поведения на дороге и в общественном транспорте;</a:t>
            </a:r>
          </a:p>
          <a:p>
            <a:endParaRPr lang="ru-RU" sz="24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Работа с родителями: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Консультации;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Папки-передвижки.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https://ds01.infourok.ru/uploads/ex/0f86/00004a1d-6f76b829/hello_html_m308414d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12" r="10102"/>
          <a:stretch>
            <a:fillRect/>
          </a:stretch>
        </p:blipFill>
        <p:spPr bwMode="auto">
          <a:xfrm flipH="1">
            <a:off x="4627196" y="2420888"/>
            <a:ext cx="4516804" cy="4437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WNFXKFB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2771800" y="692696"/>
            <a:ext cx="3744416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ЭКСКУРСИИ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Пищеблок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33793" name="Picture 1" descr="C:\Users\New1\Desktop\САЙТ\октябрь\Слайд1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710" t="4643" r="4828" b="17982"/>
          <a:stretch>
            <a:fillRect/>
          </a:stretch>
        </p:blipFill>
        <p:spPr bwMode="auto">
          <a:xfrm>
            <a:off x="6516216" y="620688"/>
            <a:ext cx="2448272" cy="3600400"/>
          </a:xfrm>
          <a:prstGeom prst="rect">
            <a:avLst/>
          </a:prstGeom>
          <a:noFill/>
        </p:spPr>
      </p:pic>
      <p:pic>
        <p:nvPicPr>
          <p:cNvPr id="33794" name="Picture 2" descr="C:\Users\New1\Desktop\САЙТ\октябрь\Слайд1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38" t="4851" r="50000" b="10101"/>
          <a:stretch>
            <a:fillRect/>
          </a:stretch>
        </p:blipFill>
        <p:spPr bwMode="auto">
          <a:xfrm>
            <a:off x="251520" y="1844824"/>
            <a:ext cx="2570064" cy="3528392"/>
          </a:xfrm>
          <a:prstGeom prst="rect">
            <a:avLst/>
          </a:prstGeom>
          <a:noFill/>
        </p:spPr>
      </p:pic>
      <p:pic>
        <p:nvPicPr>
          <p:cNvPr id="33795" name="Picture 3" descr="C:\Users\New1\Desktop\САЙТ\октябрь\Слайд1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76" t="5901" r="3538" b="5901"/>
          <a:stretch>
            <a:fillRect/>
          </a:stretch>
        </p:blipFill>
        <p:spPr bwMode="auto">
          <a:xfrm>
            <a:off x="2987823" y="2564904"/>
            <a:ext cx="3390377" cy="2520280"/>
          </a:xfrm>
          <a:prstGeom prst="rect">
            <a:avLst/>
          </a:prstGeom>
          <a:noFill/>
        </p:spPr>
      </p:pic>
      <p:pic>
        <p:nvPicPr>
          <p:cNvPr id="12" name="Picture 6" descr="https://ds01.infourok.ru/uploads/ex/0f86/00004a1d-6f76b829/hello_html_m308414d0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12" r="10102"/>
          <a:stretch>
            <a:fillRect/>
          </a:stretch>
        </p:blipFill>
        <p:spPr bwMode="auto">
          <a:xfrm flipH="1">
            <a:off x="5580112" y="3356992"/>
            <a:ext cx="3563888" cy="3501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467544" y="302359"/>
            <a:ext cx="7848872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РАБОТА С РОДИТЕЛЯМИ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На протяжении всего учебного года мы тесно взаимодействовали с семьями воспитанников. В течение года проводили родительские собрания по темам: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«Давайте познакомимся»;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«Театр в жизни детей»;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«Чему мы научились»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Оформляли родительские уголки: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Папки-передвижки;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Консультации;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Статьи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Проводили индивидуальные беседы.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	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Привлекали родителей в оформлению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групповой комнаты (роспись стены, плакаты)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s://ds01.infourok.ru/uploads/ex/0f86/00004a1d-6f76b829/hello_html_m308414d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182" r="10102"/>
          <a:stretch>
            <a:fillRect/>
          </a:stretch>
        </p:blipFill>
        <p:spPr bwMode="auto">
          <a:xfrm flipH="1">
            <a:off x="6300192" y="4223640"/>
            <a:ext cx="2843808" cy="2634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5" descr="C:\Users\New1\Desktop\САЙТ\сайт апрель\Драматизация сказки Заюшкина избушка (совместное мероприятие с родителями)\фото\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78"/>
          <a:stretch>
            <a:fillRect/>
          </a:stretch>
        </p:blipFill>
        <p:spPr bwMode="auto">
          <a:xfrm>
            <a:off x="323528" y="332656"/>
            <a:ext cx="8318982" cy="6192688"/>
          </a:xfrm>
          <a:prstGeom prst="rect">
            <a:avLst/>
          </a:prstGeom>
          <a:noFill/>
        </p:spPr>
      </p:pic>
      <p:pic>
        <p:nvPicPr>
          <p:cNvPr id="5" name="Picture 1" descr="G:\САЙТ\Итоговое родительское собрание в младшей группе\фото\Главная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5728419" cy="6130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302359"/>
            <a:ext cx="79928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Мир детей и мир взрослых взаимосвязаны. И один из вариантов укрепления отношений со своим ребенком – активное участие в жизни детского сада.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	Родители нашей группы принимали активное участие в групповых выставках.</a:t>
            </a:r>
            <a:endParaRPr lang="ru-RU" sz="20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 этом году мы организовали следующие  выставки:</a:t>
            </a:r>
            <a:endParaRPr lang="ru-RU" sz="20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«Осень золотая» (</a:t>
            </a:r>
            <a:r>
              <a:rPr lang="ru-RU" sz="2000" b="1" dirty="0" err="1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общесадовская</a:t>
            </a: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выставка);</a:t>
            </a:r>
            <a:endParaRPr lang="ru-RU" sz="20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«Маленький помощник (в рамках педагогического совета);</a:t>
            </a:r>
            <a:endParaRPr lang="ru-RU" sz="20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«Мое любимое животное»;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«Мама! С праздником!»;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«Зимние деньки»;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«Зимушка-зима» (фотовыставка);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«Зимняя сказка» (</a:t>
            </a:r>
            <a:r>
              <a:rPr lang="ru-RU" sz="2000" b="1" dirty="0" err="1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общесадовская</a:t>
            </a: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выставка);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«Мой папа»;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«8 Марта!»;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«Наши славные деньки»;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«Моя любимая книга»;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«Мой любимый сказочный герой»;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«День Победы»;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«Весенние деньки»</a:t>
            </a:r>
          </a:p>
        </p:txBody>
      </p:sp>
      <p:pic>
        <p:nvPicPr>
          <p:cNvPr id="5" name="Picture 6" descr="https://ds01.infourok.ru/uploads/ex/0f86/00004a1d-6f76b829/hello_html_m308414d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12" r="10102"/>
          <a:stretch>
            <a:fillRect/>
          </a:stretch>
        </p:blipFill>
        <p:spPr bwMode="auto">
          <a:xfrm flipH="1">
            <a:off x="4627196" y="2420888"/>
            <a:ext cx="4516804" cy="4437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WNFXKFB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42" name="Picture 2" descr="C:\Users\New1\Desktop\САЙТ\Сайт Зубова Октябрь\Выставка Золотая осень\фото\Главная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750"/>
          <a:stretch>
            <a:fillRect/>
          </a:stretch>
        </p:blipFill>
        <p:spPr bwMode="auto">
          <a:xfrm>
            <a:off x="251520" y="980728"/>
            <a:ext cx="8649406" cy="5256584"/>
          </a:xfrm>
          <a:prstGeom prst="rect">
            <a:avLst/>
          </a:prstGeom>
          <a:noFill/>
        </p:spPr>
      </p:pic>
      <p:pic>
        <p:nvPicPr>
          <p:cNvPr id="61443" name="Picture 3" descr="C:\Users\New1\Desktop\САЙТ\октябрь\Слайд7.JPG"/>
          <p:cNvPicPr>
            <a:picLocks noChangeAspect="1" noChangeArrowheads="1"/>
          </p:cNvPicPr>
          <p:nvPr/>
        </p:nvPicPr>
        <p:blipFill>
          <a:blip r:embed="rId5" cstate="print"/>
          <a:srcRect l="5113" t="19550" r="6688" b="17451"/>
          <a:stretch>
            <a:fillRect/>
          </a:stretch>
        </p:blipFill>
        <p:spPr bwMode="auto">
          <a:xfrm>
            <a:off x="395536" y="1268760"/>
            <a:ext cx="8064896" cy="4320480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68" t="15245" r="4891" b="23775"/>
          <a:stretch>
            <a:fillRect/>
          </a:stretch>
        </p:blipFill>
        <p:spPr bwMode="auto">
          <a:xfrm>
            <a:off x="611560" y="1124744"/>
            <a:ext cx="806489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44" name="Picture 4" descr="C:\Users\New1\Desktop\САЙТ\Сайт декабрь\День Мамы в младшей группе Колобок\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620688"/>
            <a:ext cx="4050000" cy="5400000"/>
          </a:xfrm>
          <a:prstGeom prst="rect">
            <a:avLst/>
          </a:prstGeom>
          <a:noFill/>
        </p:spPr>
      </p:pic>
      <p:pic>
        <p:nvPicPr>
          <p:cNvPr id="7" name="Picture 2" descr="G:\выставка\Новая папка\33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088899" cy="6066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G:\выставка\Новая папка\45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917031" cy="396043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45" name="Picture 5" descr="C:\Users\New1\Desktop\САЙТ\Сайт январь\Зимушка-зима\Зимушка-зима\Слайд12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872874" cy="5904656"/>
          </a:xfrm>
          <a:prstGeom prst="rect">
            <a:avLst/>
          </a:prstGeom>
          <a:noFill/>
        </p:spPr>
      </p:pic>
      <p:pic>
        <p:nvPicPr>
          <p:cNvPr id="61447" name="Picture 7" descr="C:\Users\New1\Desktop\САЙТ\фото\IMG_20190222_160832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00" b="5323"/>
          <a:stretch>
            <a:fillRect/>
          </a:stretch>
        </p:blipFill>
        <p:spPr bwMode="auto">
          <a:xfrm>
            <a:off x="683568" y="1196752"/>
            <a:ext cx="7200000" cy="4896544"/>
          </a:xfrm>
          <a:prstGeom prst="rect">
            <a:avLst/>
          </a:prstGeom>
          <a:noFill/>
        </p:spPr>
      </p:pic>
      <p:pic>
        <p:nvPicPr>
          <p:cNvPr id="61446" name="Picture 6" descr="C:\Users\New1\Desktop\САЙТ\фото\IMG_20190311_140236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30" b="8827"/>
          <a:stretch>
            <a:fillRect/>
          </a:stretch>
        </p:blipFill>
        <p:spPr bwMode="auto">
          <a:xfrm>
            <a:off x="395536" y="980728"/>
            <a:ext cx="7875000" cy="5040560"/>
          </a:xfrm>
          <a:prstGeom prst="rect">
            <a:avLst/>
          </a:prstGeom>
          <a:noFill/>
        </p:spPr>
      </p:pic>
      <p:pic>
        <p:nvPicPr>
          <p:cNvPr id="61448" name="Picture 8" descr="C:\Users\New1\Desktop\САЙТ\фото\IMG_20190429_094654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680000" cy="5760000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4" cstate="email"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001" r="1418" b="17134"/>
          <a:stretch>
            <a:fillRect/>
          </a:stretch>
        </p:blipFill>
        <p:spPr bwMode="auto">
          <a:xfrm>
            <a:off x="323528" y="1268760"/>
            <a:ext cx="8416662" cy="4665758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260648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ПРАЗДНИКИ И РАЗВЛЕЧЕНИЯ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62467" name="Picture 3" descr="C:\Users\New1\Desktop\САЙТ\Сайт декабрь\День Мамы в младшей группе Колобок\Главная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044"/>
          <a:stretch>
            <a:fillRect/>
          </a:stretch>
        </p:blipFill>
        <p:spPr bwMode="auto">
          <a:xfrm>
            <a:off x="1763688" y="717158"/>
            <a:ext cx="5760640" cy="6140842"/>
          </a:xfrm>
          <a:prstGeom prst="rect">
            <a:avLst/>
          </a:prstGeom>
          <a:noFill/>
        </p:spPr>
      </p:pic>
      <p:pic>
        <p:nvPicPr>
          <p:cNvPr id="62468" name="Picture 4" descr="C:\Users\New1\Desktop\САЙТ\Сайт январь\Зимушка-зима\Зимушка-зима\Слайд1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53" t="6330" r="3964" b="5435"/>
          <a:stretch>
            <a:fillRect/>
          </a:stretch>
        </p:blipFill>
        <p:spPr bwMode="auto">
          <a:xfrm>
            <a:off x="1043608" y="1052736"/>
            <a:ext cx="7416824" cy="5400600"/>
          </a:xfrm>
          <a:prstGeom prst="rect">
            <a:avLst/>
          </a:prstGeom>
          <a:noFill/>
        </p:spPr>
      </p:pic>
      <p:pic>
        <p:nvPicPr>
          <p:cNvPr id="7" name="Picture 2" descr="G:\САЙТ\сайт февраль\Новая папка\DSC0369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268760"/>
            <a:ext cx="8657705" cy="5041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70" name="Picture 6" descr="C:\Users\New1\Desktop\САЙТ\сайт апрель\Драматизация сказки Заюшкина избушка (совместное мероприятие с родителями)\фото\Главная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8436661" cy="5615984"/>
          </a:xfrm>
          <a:prstGeom prst="rect">
            <a:avLst/>
          </a:prstGeom>
          <a:noFill/>
        </p:spPr>
      </p:pic>
      <p:pic>
        <p:nvPicPr>
          <p:cNvPr id="62471" name="Picture 7" descr="G:\Группа Колобок\8 марта\фото\DSC0409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496273" cy="56556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3490" name="Picture 2" descr="C:\Users\New1\Desktop\мамины\фото\Новая папка\Новая папка\IMG_20190218_08402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19" r="9671"/>
          <a:stretch>
            <a:fillRect/>
          </a:stretch>
        </p:blipFill>
        <p:spPr bwMode="auto">
          <a:xfrm>
            <a:off x="8207896" y="1412776"/>
            <a:ext cx="936104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1" name="Picture 3" descr="C:\Users\New1\Desktop\мамины\фото\Новая папка\Новая папка\IMG_20190218_10205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5598000"/>
            <a:ext cx="1035548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2" name="Picture 4" descr="C:\Users\New1\Desktop\мамины\фото\Новая папка\Новая папка\IMG_20190218_10211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5598000"/>
            <a:ext cx="1108629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3" name="Picture 5" descr="C:\Users\New1\Desktop\мамины\фото\Новая папка\Новая папка\IMG_20190218_10215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98000"/>
            <a:ext cx="960246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4" name="Picture 6" descr="C:\Users\New1\Desktop\мамины\фото\Новая папка\Новая папка\IMG_20190218_10223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5598000"/>
            <a:ext cx="979204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5" name="Picture 7" descr="C:\Users\New1\Desktop\мамины\фото\Новая папка\Новая папка\IMG_20190218_102304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41"/>
          <a:stretch>
            <a:fillRect/>
          </a:stretch>
        </p:blipFill>
        <p:spPr bwMode="auto">
          <a:xfrm>
            <a:off x="8167836" y="2708920"/>
            <a:ext cx="976164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6" name="Picture 8" descr="C:\Users\New1\Desktop\мамины\фото\Новая папка\Новая папка\IMG_20190218_102328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924"/>
          <a:stretch>
            <a:fillRect/>
          </a:stretch>
        </p:blipFill>
        <p:spPr bwMode="auto">
          <a:xfrm>
            <a:off x="1115616" y="4221088"/>
            <a:ext cx="1008112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7" name="Picture 9" descr="C:\Users\New1\Desktop\мамины\фото\Новая папка\Новая папка\IMG_20190218_102354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293096"/>
            <a:ext cx="988155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8" name="Picture 10" descr="C:\Users\New1\Desktop\мамины\фото\Новая папка\Новая папка\IMG_20190219_101536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9138" y="5598000"/>
            <a:ext cx="984862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9" name="Picture 11" descr="C:\Users\New1\Desktop\мамины\фото\Новая папка\Новая папка\IMG_20190219_101636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0"/>
            <a:ext cx="939370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00" name="Picture 12" descr="C:\Users\New1\Desktop\мамины\фото\Новая папка\Новая папка\IMG_20190219_101658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2" y="0"/>
            <a:ext cx="1030873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01" name="Picture 13" descr="C:\Users\New1\Desktop\мамины\фото\Новая папка\Новая папка\IMG_20190218_083415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5598000"/>
            <a:ext cx="1026691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02" name="Picture 14" descr="C:\Users\New1\Desktop\мамины\фото\Новая папка\Новая папка\IMG_20190218_083505.jp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5598000"/>
            <a:ext cx="1019238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03" name="Picture 15" descr="C:\Users\New1\Desktop\мамины\фото\Новая папка\Новая папка\IMG_20190218_083544.jp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452"/>
          <a:stretch>
            <a:fillRect/>
          </a:stretch>
        </p:blipFill>
        <p:spPr bwMode="auto">
          <a:xfrm>
            <a:off x="8222933" y="0"/>
            <a:ext cx="921067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04" name="Picture 16" descr="C:\Users\New1\Desktop\мамины\фото\Новая папка\Новая папка\IMG_20190218_083557.jp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7253" y="4149080"/>
            <a:ext cx="986747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05" name="Picture 17" descr="C:\Users\New1\Desktop\мамины\фото\Новая папка\Новая папка\IMG_20190218_083619.jp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50484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06" name="Picture 18" descr="C:\Users\New1\Desktop\мамины\фото\Новая папка\Новая папка\IMG_20190218_083647.jp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0"/>
            <a:ext cx="990227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07" name="Picture 19" descr="C:\Users\New1\Desktop\мамины\фото\Новая папка\Новая папка\IMG_20190218_083707.jp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2" y="5598000"/>
            <a:ext cx="1001626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08" name="Picture 20" descr="C:\Users\New1\Desktop\мамины\фото\Новая папка\Новая папка\IMG_20190218_083730.jp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0"/>
            <a:ext cx="1048529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09" name="Picture 21" descr="C:\Users\New1\Desktop\мамины\фото\Новая папка\Новая папка\IMG_20190218_083751.jp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0"/>
            <a:ext cx="1021091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10" name="Picture 22" descr="C:\Users\New1\Desktop\мамины\фото\Новая папка\Новая папка\IMG_20190218_083847.jpg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0"/>
            <a:ext cx="928589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11" name="Picture 23" descr="C:\Users\New1\Desktop\мамины\фото\Новая папка\Новая папка\IMG_20190218_083930.jpg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1044144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512" name="Picture 24" descr="C:\Users\New1\Desktop\мамины\фото\Новая папка\Новая папка\IMG_20190218_084001.jpg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1003237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Прямоугольник 25"/>
          <p:cNvSpPr/>
          <p:nvPr/>
        </p:nvSpPr>
        <p:spPr>
          <a:xfrm>
            <a:off x="2411760" y="1700809"/>
            <a:ext cx="568863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Вам не удастся никогда создать мудрецов,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если будете убивать в детях шалунов.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(Ж.-Ж. Руссо)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На начало учебного года в младшей группе «Колобок» было 26 детей (в течение учебного года один ребенок выбыл).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На конец учебного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года - 25 детей</a:t>
            </a:r>
            <a:endParaRPr lang="ru-RU" sz="2400" b="1" dirty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47105" name="Picture 1" descr="C:\Users\New1\Desktop\САЙТ\Сайт декабрь\День Мамы в младшей группе Колобок\5.jpg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567" b="37136"/>
          <a:stretch>
            <a:fillRect/>
          </a:stretch>
        </p:blipFill>
        <p:spPr bwMode="auto">
          <a:xfrm>
            <a:off x="1115616" y="1412776"/>
            <a:ext cx="1224136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3" name="Picture 1" descr="C:\Users\New1\Desktop\IMG_20190527_153502.jpg"/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2780928"/>
            <a:ext cx="945000" cy="12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302359"/>
            <a:ext cx="763284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В течение года в группе пополнялась развивающая предметно-пространственная среда:</a:t>
            </a:r>
          </a:p>
          <a:p>
            <a:pPr algn="just"/>
            <a:endParaRPr lang="ru-RU" sz="32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200" b="1" dirty="0" err="1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Лэпбук</a:t>
            </a: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 «Осень»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200" b="1" dirty="0" err="1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Лэпбук</a:t>
            </a: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 «Маленький помощник»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200" b="1" dirty="0" err="1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Лэпбук</a:t>
            </a: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 «Зимушка-зима»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200" b="1" dirty="0" err="1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Лэпбук</a:t>
            </a: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 «Огород»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200" b="1" dirty="0" err="1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Лэпбук</a:t>
            </a: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 «Весна»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200" b="1" dirty="0" err="1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Лэпбук</a:t>
            </a: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 «Веселая математика»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200" b="1" dirty="0" err="1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Лэпбук</a:t>
            </a: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 «Бабочки»</a:t>
            </a:r>
          </a:p>
          <a:p>
            <a:pPr algn="just">
              <a:buFont typeface="Wingdings" pitchFamily="2" charset="2"/>
              <a:buChar char="v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https://ds01.infourok.ru/uploads/ex/0f86/00004a1d-6f76b829/hello_html_m308414d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12" r="10102"/>
          <a:stretch>
            <a:fillRect/>
          </a:stretch>
        </p:blipFill>
        <p:spPr bwMode="auto">
          <a:xfrm flipH="1">
            <a:off x="6228184" y="3993630"/>
            <a:ext cx="2915816" cy="28643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3490" name="Picture 2" descr="C:\Users\New1\Desktop\САЙТ\сентябрь\Фото\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437183" cy="5760000"/>
          </a:xfrm>
          <a:prstGeom prst="rect">
            <a:avLst/>
          </a:prstGeom>
          <a:noFill/>
        </p:spPr>
      </p:pic>
      <p:pic>
        <p:nvPicPr>
          <p:cNvPr id="4" name="Picture 3" descr="C:\Users\New1\Desktop\фото\IMG_20181127_17451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30"/>
          <a:stretch>
            <a:fillRect/>
          </a:stretch>
        </p:blipFill>
        <p:spPr bwMode="auto">
          <a:xfrm>
            <a:off x="611560" y="404664"/>
            <a:ext cx="7870910" cy="611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91" name="Picture 3" descr="C:\Users\New1\Desktop\САЙТ\фото\IMG_20190225_17363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680000" cy="5760000"/>
          </a:xfrm>
          <a:prstGeom prst="rect">
            <a:avLst/>
          </a:prstGeom>
          <a:noFill/>
        </p:spPr>
      </p:pic>
      <p:pic>
        <p:nvPicPr>
          <p:cNvPr id="33793" name="Picture 1" descr="C:\Users\New1\Desktop\IMG_20190527_15282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194"/>
          <a:stretch>
            <a:fillRect/>
          </a:stretch>
        </p:blipFill>
        <p:spPr bwMode="auto">
          <a:xfrm>
            <a:off x="683568" y="1700808"/>
            <a:ext cx="7680000" cy="3502400"/>
          </a:xfrm>
          <a:prstGeom prst="rect">
            <a:avLst/>
          </a:prstGeom>
          <a:noFill/>
        </p:spPr>
      </p:pic>
      <p:pic>
        <p:nvPicPr>
          <p:cNvPr id="33794" name="Picture 2" descr="C:\Users\New1\Desktop\IMG_20190527_153407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54" r="5002"/>
          <a:stretch>
            <a:fillRect/>
          </a:stretch>
        </p:blipFill>
        <p:spPr bwMode="auto">
          <a:xfrm rot="16200000">
            <a:off x="1735371" y="-503123"/>
            <a:ext cx="5544616" cy="8368302"/>
          </a:xfrm>
          <a:prstGeom prst="rect">
            <a:avLst/>
          </a:prstGeom>
          <a:noFill/>
        </p:spPr>
      </p:pic>
      <p:pic>
        <p:nvPicPr>
          <p:cNvPr id="33795" name="Picture 3" descr="C:\Users\New1\Desktop\IMG_20190527_153610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68" r="16657"/>
          <a:stretch>
            <a:fillRect/>
          </a:stretch>
        </p:blipFill>
        <p:spPr bwMode="auto">
          <a:xfrm rot="16200000">
            <a:off x="2198034" y="-461730"/>
            <a:ext cx="4525418" cy="8418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torage.needpix.com/rsynced_images/holidays-1798208_1280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1"/>
            <a:ext cx="6858000" cy="9144002"/>
          </a:xfrm>
          <a:prstGeom prst="rect">
            <a:avLst/>
          </a:prstGeom>
          <a:noFill/>
        </p:spPr>
      </p:pic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404664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ПРОЕКТНАЯ ДЕЯТЕЛЬНОСТЬ «ВЕСЕЛЫЕ МУКОСОЛЬКИ»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32774" name="Picture 6" descr="C:\Users\New1\Desktop\САЙТ\Сайт ноябрь\Солнышко для зверей\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098000"/>
            <a:ext cx="4320000" cy="5760000"/>
          </a:xfrm>
          <a:prstGeom prst="rect">
            <a:avLst/>
          </a:prstGeom>
          <a:noFill/>
        </p:spPr>
      </p:pic>
      <p:pic>
        <p:nvPicPr>
          <p:cNvPr id="32775" name="Picture 7" descr="C:\Users\New1\Desktop\САЙТ\Сайт ноябрь\Солнышко для зверей\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098000"/>
            <a:ext cx="4320000" cy="5760000"/>
          </a:xfrm>
          <a:prstGeom prst="rect">
            <a:avLst/>
          </a:prstGeom>
          <a:noFill/>
        </p:spPr>
      </p:pic>
      <p:pic>
        <p:nvPicPr>
          <p:cNvPr id="32776" name="Picture 8" descr="C:\Users\New1\Desktop\САЙТ\Сайт ноябрь\Солнышко для зверей\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098000"/>
            <a:ext cx="7680000" cy="5760000"/>
          </a:xfrm>
          <a:prstGeom prst="rect">
            <a:avLst/>
          </a:prstGeom>
          <a:noFill/>
        </p:spPr>
      </p:pic>
      <p:pic>
        <p:nvPicPr>
          <p:cNvPr id="32777" name="Picture 9" descr="C:\Users\New1\Desktop\САЙТ\Сайт декабрь\Елочка\фото\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098000"/>
            <a:ext cx="7680000" cy="5760000"/>
          </a:xfrm>
          <a:prstGeom prst="rect">
            <a:avLst/>
          </a:prstGeom>
          <a:noFill/>
        </p:spPr>
      </p:pic>
      <p:pic>
        <p:nvPicPr>
          <p:cNvPr id="32778" name="Picture 10" descr="C:\Users\New1\Desktop\САЙТ\Сайт декабрь\Елочка\фото\6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098000"/>
            <a:ext cx="7680000" cy="5760000"/>
          </a:xfrm>
          <a:prstGeom prst="rect">
            <a:avLst/>
          </a:prstGeom>
          <a:noFill/>
        </p:spPr>
      </p:pic>
      <p:pic>
        <p:nvPicPr>
          <p:cNvPr id="32779" name="Picture 11" descr="C:\Users\New1\Desktop\САЙТ\Сайт январь\Снеговик\Как мы лепили Снеговика\Как мы лепили Снеговика\Слайд7.JPG"/>
          <p:cNvPicPr>
            <a:picLocks noChangeAspect="1" noChangeArrowheads="1"/>
          </p:cNvPicPr>
          <p:nvPr/>
        </p:nvPicPr>
        <p:blipFill>
          <a:blip r:embed="rId9" cstate="print"/>
          <a:srcRect l="6830" t="11708" r="6335" b="14140"/>
          <a:stretch>
            <a:fillRect/>
          </a:stretch>
        </p:blipFill>
        <p:spPr bwMode="auto">
          <a:xfrm>
            <a:off x="463753" y="1124744"/>
            <a:ext cx="8432516" cy="5400600"/>
          </a:xfrm>
          <a:prstGeom prst="rect">
            <a:avLst/>
          </a:prstGeom>
          <a:noFill/>
        </p:spPr>
      </p:pic>
      <p:pic>
        <p:nvPicPr>
          <p:cNvPr id="32780" name="Picture 12" descr="C:\Users\New1\Desktop\САЙТ\Сайт январь\Снеговик\Как мы лепили Снеговика\Как мы лепили Снеговика\Слайд6.JPG"/>
          <p:cNvPicPr>
            <a:picLocks noChangeAspect="1" noChangeArrowheads="1"/>
          </p:cNvPicPr>
          <p:nvPr/>
        </p:nvPicPr>
        <p:blipFill>
          <a:blip r:embed="rId10" cstate="print"/>
          <a:srcRect l="7087" t="13251" r="9439" b="16800"/>
          <a:stretch>
            <a:fillRect/>
          </a:stretch>
        </p:blipFill>
        <p:spPr bwMode="auto">
          <a:xfrm>
            <a:off x="539552" y="1196751"/>
            <a:ext cx="8208912" cy="5159201"/>
          </a:xfrm>
          <a:prstGeom prst="rect">
            <a:avLst/>
          </a:prstGeom>
          <a:noFill/>
        </p:spPr>
      </p:pic>
      <p:pic>
        <p:nvPicPr>
          <p:cNvPr id="32782" name="Picture 14" descr="C:\Users\New1\Desktop\САЙТ\сайт февраль\«Кораблик для папы»\фото\2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2040" y="908720"/>
            <a:ext cx="4461960" cy="5949280"/>
          </a:xfrm>
          <a:prstGeom prst="rect">
            <a:avLst/>
          </a:prstGeom>
          <a:noFill/>
        </p:spPr>
      </p:pic>
      <p:pic>
        <p:nvPicPr>
          <p:cNvPr id="32783" name="Picture 15" descr="C:\Users\New1\Desktop\САЙТ\сайт февраль\«Кораблик для папы»\фото\3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829072"/>
            <a:ext cx="4521696" cy="6028928"/>
          </a:xfrm>
          <a:prstGeom prst="rect">
            <a:avLst/>
          </a:prstGeom>
          <a:noFill/>
        </p:spPr>
      </p:pic>
      <p:pic>
        <p:nvPicPr>
          <p:cNvPr id="32784" name="Picture 16" descr="C:\Users\New1\Desktop\САЙТ\сайт март\Конспект Ваза с цветами\фото\3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098000"/>
            <a:ext cx="4320000" cy="5760000"/>
          </a:xfrm>
          <a:prstGeom prst="rect">
            <a:avLst/>
          </a:prstGeom>
          <a:noFill/>
        </p:spPr>
      </p:pic>
      <p:pic>
        <p:nvPicPr>
          <p:cNvPr id="32785" name="Picture 17" descr="C:\Users\New1\Desktop\САЙТ\САЙТ МАЙ\Гусеница на листочке\фото\9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098000"/>
            <a:ext cx="4702041" cy="5760000"/>
          </a:xfrm>
          <a:prstGeom prst="rect">
            <a:avLst/>
          </a:prstGeom>
          <a:noFill/>
        </p:spPr>
      </p:pic>
      <p:pic>
        <p:nvPicPr>
          <p:cNvPr id="32786" name="Picture 18" descr="C:\Users\New1\Desktop\САЙТ\САЙТ МАЙ\Гусеница на листочке\фото\1.jp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8432"/>
          <a:stretch>
            <a:fillRect/>
          </a:stretch>
        </p:blipFill>
        <p:spPr bwMode="auto">
          <a:xfrm>
            <a:off x="2339752" y="1098000"/>
            <a:ext cx="3960440" cy="57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26064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САМООБРАЗОВАНИЕ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«РАЗВИТИЕ МАТЕМАТИЧЕСКИХ СПОСОБНОСТЕЙ ДЕТЕЙ МЛАДШЕГО ВОЗРАСТА»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31745" name="Picture 1" descr="C:\Users\New1\Desktop\мамины\фото с телефона\математика\IMG_20190118_0935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6984776" cy="5238582"/>
          </a:xfrm>
          <a:prstGeom prst="rect">
            <a:avLst/>
          </a:prstGeom>
          <a:noFill/>
        </p:spPr>
      </p:pic>
      <p:pic>
        <p:nvPicPr>
          <p:cNvPr id="31747" name="Picture 3" descr="C:\Users\New1\Desktop\САЙТ\фото\IMG_20190326_09254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6984776" cy="5238582"/>
          </a:xfrm>
          <a:prstGeom prst="rect">
            <a:avLst/>
          </a:prstGeom>
          <a:noFill/>
        </p:spPr>
      </p:pic>
      <p:pic>
        <p:nvPicPr>
          <p:cNvPr id="31748" name="Picture 4" descr="C:\Users\New1\Desktop\САЙТ\фото\IMG_20190430_11363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1268760"/>
            <a:ext cx="4191930" cy="5589240"/>
          </a:xfrm>
          <a:prstGeom prst="rect">
            <a:avLst/>
          </a:prstGeom>
          <a:noFill/>
        </p:spPr>
      </p:pic>
      <p:pic>
        <p:nvPicPr>
          <p:cNvPr id="31749" name="Picture 5" descr="C:\Users\New1\Desktop\САЙТ\фото\IMG_20190430_11544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4029912" cy="5373216"/>
          </a:xfrm>
          <a:prstGeom prst="rect">
            <a:avLst/>
          </a:prstGeom>
          <a:noFill/>
        </p:spPr>
      </p:pic>
      <p:pic>
        <p:nvPicPr>
          <p:cNvPr id="31750" name="Picture 6" descr="C:\Users\New1\Desktop\САЙТ\фото\IMG_20190507_093030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196751"/>
            <a:ext cx="4032448" cy="5376597"/>
          </a:xfrm>
          <a:prstGeom prst="rect">
            <a:avLst/>
          </a:prstGeom>
          <a:noFill/>
        </p:spPr>
      </p:pic>
      <p:pic>
        <p:nvPicPr>
          <p:cNvPr id="10" name="Picture 2" descr="C:\Users\New1\Desktop\мамины\фото с телефона\математика\IMG_20190118_093623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200800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WNFXKFB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6" descr="https://ds01.infourok.ru/uploads/ex/0f86/00004a1d-6f76b829/hello_html_m308414d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12" r="10102"/>
          <a:stretch>
            <a:fillRect/>
          </a:stretch>
        </p:blipFill>
        <p:spPr bwMode="auto">
          <a:xfrm flipH="1">
            <a:off x="5580112" y="3356992"/>
            <a:ext cx="3563888" cy="350100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536" y="404664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В КОНКУРСАХ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1" name="Picture 1" descr="G:\награды\Гришаева Злата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4005064"/>
            <a:ext cx="1781773" cy="2520000"/>
          </a:xfrm>
          <a:prstGeom prst="rect">
            <a:avLst/>
          </a:prstGeom>
          <a:noFill/>
        </p:spPr>
      </p:pic>
      <p:pic>
        <p:nvPicPr>
          <p:cNvPr id="30722" name="Picture 2" descr="G:\награды\Зубова Лариса Николаевна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1196752"/>
            <a:ext cx="1781773" cy="2520000"/>
          </a:xfrm>
          <a:prstGeom prst="rect">
            <a:avLst/>
          </a:prstGeom>
          <a:noFill/>
        </p:spPr>
      </p:pic>
      <p:pic>
        <p:nvPicPr>
          <p:cNvPr id="30723" name="Picture 3" descr="G:\награды\ИНИЦИАТИВА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2" y="1268760"/>
            <a:ext cx="1781773" cy="2520000"/>
          </a:xfrm>
          <a:prstGeom prst="rect">
            <a:avLst/>
          </a:prstGeom>
          <a:noFill/>
        </p:spPr>
      </p:pic>
      <p:graphicFrame>
        <p:nvGraphicFramePr>
          <p:cNvPr id="30725" name="Object 5"/>
          <p:cNvGraphicFramePr>
            <a:graphicFrameLocks noChangeAspect="1"/>
          </p:cNvGraphicFramePr>
          <p:nvPr/>
        </p:nvGraphicFramePr>
        <p:xfrm>
          <a:off x="4860032" y="1268760"/>
          <a:ext cx="1782704" cy="25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name="PDF" r:id="rId8" imgW="0" imgH="0" progId="FoxitPhantomPDF.Document">
                  <p:embed/>
                </p:oleObj>
              </mc:Choice>
              <mc:Fallback>
                <p:oleObj name="PDF" r:id="rId8" imgW="0" imgH="0" progId="FoxitPhantomPDF.Document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1268760"/>
                        <a:ext cx="1782704" cy="252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6"/>
          <p:cNvGraphicFramePr>
            <a:graphicFrameLocks noChangeAspect="1"/>
          </p:cNvGraphicFramePr>
          <p:nvPr/>
        </p:nvGraphicFramePr>
        <p:xfrm>
          <a:off x="467544" y="1124744"/>
          <a:ext cx="1782704" cy="25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2" name="PDF" r:id="rId10" imgW="0" imgH="0" progId="FoxitPhantomPDF.Document">
                  <p:embed/>
                </p:oleObj>
              </mc:Choice>
              <mc:Fallback>
                <p:oleObj name="PDF" r:id="rId10" imgW="0" imgH="0" progId="FoxitPhantomPDF.Document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124744"/>
                        <a:ext cx="1782704" cy="252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Object 7"/>
          <p:cNvGraphicFramePr>
            <a:graphicFrameLocks noChangeAspect="1"/>
          </p:cNvGraphicFramePr>
          <p:nvPr/>
        </p:nvGraphicFramePr>
        <p:xfrm>
          <a:off x="3491880" y="4005064"/>
          <a:ext cx="1782704" cy="25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PDF" r:id="rId12" imgW="0" imgH="0" progId="FoxitPhantomPDF.Document">
                  <p:embed/>
                </p:oleObj>
              </mc:Choice>
              <mc:Fallback>
                <p:oleObj name="PDF" r:id="rId12" imgW="0" imgH="0" progId="FoxitPhantomPDF.Document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4005064"/>
                        <a:ext cx="1782704" cy="252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54" y="1554057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ИНТЕРЕСНЫЕ МОМЕНТЫ ИЗ ЖИЗНИ МЛАДШЕЙ ГРУППЫ «КОЛОБОК»</a:t>
            </a:r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5" name="Picture 6" descr="https://ds01.infourok.ru/uploads/ex/0f86/00004a1d-6f76b829/hello_html_m308414d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12" r="10102"/>
          <a:stretch>
            <a:fillRect/>
          </a:stretch>
        </p:blipFill>
        <p:spPr bwMode="auto">
          <a:xfrm flipH="1">
            <a:off x="5580112" y="3356992"/>
            <a:ext cx="3563888" cy="3501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404664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ЭКСПЕРИМЕНТИРОВАНИЕ 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638" name="Picture 6" descr="C:\Users\New1\Desktop\САЙТ\экспериментирование\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680000" cy="5760000"/>
          </a:xfrm>
          <a:prstGeom prst="rect">
            <a:avLst/>
          </a:prstGeom>
          <a:noFill/>
        </p:spPr>
      </p:pic>
      <p:pic>
        <p:nvPicPr>
          <p:cNvPr id="69639" name="Picture 7" descr="C:\Users\New1\Desktop\САЙТ\экспериментирование\IMG_20190318_15361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4320000" cy="5760000"/>
          </a:xfrm>
          <a:prstGeom prst="rect">
            <a:avLst/>
          </a:prstGeom>
          <a:noFill/>
        </p:spPr>
      </p:pic>
      <p:pic>
        <p:nvPicPr>
          <p:cNvPr id="10" name="Picture 3" descr="C:\Users\New1\Desktop\САЙТ\экспериментирование\IMG_20190318_16520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620688"/>
            <a:ext cx="4320000" cy="5760000"/>
          </a:xfrm>
          <a:prstGeom prst="rect">
            <a:avLst/>
          </a:prstGeom>
          <a:noFill/>
        </p:spPr>
      </p:pic>
      <p:pic>
        <p:nvPicPr>
          <p:cNvPr id="11" name="Picture 5" descr="C:\Users\New1\Desktop\САЙТ\экспериментирование\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476672"/>
            <a:ext cx="4453482" cy="57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476672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НАШ ОГОРОД НА ОКНЕ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New1\Desktop\САЙТ\фото\IMG_20190321_16132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098000"/>
            <a:ext cx="7680000" cy="5760000"/>
          </a:xfrm>
          <a:prstGeom prst="rect">
            <a:avLst/>
          </a:prstGeom>
          <a:noFill/>
        </p:spPr>
      </p:pic>
      <p:pic>
        <p:nvPicPr>
          <p:cNvPr id="13" name="Picture 4" descr="C:\Users\New1\Desktop\САЙТ\фото\IMG_20190329_15444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98000"/>
            <a:ext cx="4320000" cy="5760000"/>
          </a:xfrm>
          <a:prstGeom prst="rect">
            <a:avLst/>
          </a:prstGeom>
          <a:noFill/>
        </p:spPr>
      </p:pic>
      <p:pic>
        <p:nvPicPr>
          <p:cNvPr id="14" name="Picture 5" descr="C:\Users\New1\Desktop\САЙТ\фото\IMG_20190329_16104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4000" y="1098000"/>
            <a:ext cx="4320000" cy="5760000"/>
          </a:xfrm>
          <a:prstGeom prst="rect">
            <a:avLst/>
          </a:prstGeom>
          <a:noFill/>
        </p:spPr>
      </p:pic>
      <p:pic>
        <p:nvPicPr>
          <p:cNvPr id="16" name="Picture 3" descr="G:\«Как Кикимора познакомилась с луком»\Новая папка\DSC0421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77"/>
          <a:stretch>
            <a:fillRect/>
          </a:stretch>
        </p:blipFill>
        <p:spPr bwMode="auto">
          <a:xfrm>
            <a:off x="1098540" y="980728"/>
            <a:ext cx="8045460" cy="5877272"/>
          </a:xfrm>
          <a:prstGeom prst="rect">
            <a:avLst/>
          </a:prstGeom>
          <a:noFill/>
        </p:spPr>
      </p:pic>
      <p:pic>
        <p:nvPicPr>
          <p:cNvPr id="17" name="Picture 4" descr="G:\«Как Кикимора познакомилась с луком»\Новая папка\DSC04213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458000"/>
            <a:ext cx="7382198" cy="5400000"/>
          </a:xfrm>
          <a:prstGeom prst="rect">
            <a:avLst/>
          </a:prstGeom>
          <a:noFill/>
        </p:spPr>
      </p:pic>
      <p:pic>
        <p:nvPicPr>
          <p:cNvPr id="18" name="Picture 3" descr="C:\Users\New1\Desktop\САЙТ\фото\IMG_20190321_161812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098000"/>
            <a:ext cx="7680000" cy="5760000"/>
          </a:xfrm>
          <a:prstGeom prst="rect">
            <a:avLst/>
          </a:prstGeom>
          <a:noFill/>
        </p:spPr>
      </p:pic>
      <p:pic>
        <p:nvPicPr>
          <p:cNvPr id="19" name="Picture 6" descr="C:\Users\New1\Desktop\САЙТ\фото\IMG_20190411_082550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416" y="935982"/>
            <a:ext cx="7896024" cy="5922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188640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РАЗВЛЕЧЕНИЕ  «ВСТРЕЧА С МОЙДОДЫРОМ»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71682" name="Picture 2" descr="E:\дети лариса з\DSC0415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8210020" cy="5465118"/>
          </a:xfrm>
          <a:prstGeom prst="rect">
            <a:avLst/>
          </a:prstGeom>
          <a:noFill/>
        </p:spPr>
      </p:pic>
      <p:pic>
        <p:nvPicPr>
          <p:cNvPr id="71683" name="Picture 3" descr="E:\дети лариса з\DSC0416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240"/>
          <a:stretch>
            <a:fillRect/>
          </a:stretch>
        </p:blipFill>
        <p:spPr bwMode="auto">
          <a:xfrm>
            <a:off x="683568" y="764704"/>
            <a:ext cx="7632847" cy="5924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332656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РАЗВЛЕЧЕНИЕ  «ДЕНЬ СМЕХА»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69638" name="Picture 6" descr="G:\Новая папка\DSC044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288310" cy="5517232"/>
          </a:xfrm>
          <a:prstGeom prst="rect">
            <a:avLst/>
          </a:prstGeom>
          <a:noFill/>
        </p:spPr>
      </p:pic>
      <p:pic>
        <p:nvPicPr>
          <p:cNvPr id="9" name="Picture 4" descr="G:\Новая папка\DSC0442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426370" cy="5609134"/>
          </a:xfrm>
          <a:prstGeom prst="rect">
            <a:avLst/>
          </a:prstGeom>
          <a:noFill/>
        </p:spPr>
      </p:pic>
      <p:pic>
        <p:nvPicPr>
          <p:cNvPr id="10" name="Picture 5" descr="G:\Новая папка\DSC0443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920"/>
          <a:stretch>
            <a:fillRect/>
          </a:stretch>
        </p:blipFill>
        <p:spPr bwMode="auto">
          <a:xfrm>
            <a:off x="1043608" y="890414"/>
            <a:ext cx="7358392" cy="5967586"/>
          </a:xfrm>
          <a:prstGeom prst="rect">
            <a:avLst/>
          </a:prstGeom>
          <a:noFill/>
        </p:spPr>
      </p:pic>
      <p:pic>
        <p:nvPicPr>
          <p:cNvPr id="11" name="Picture 2" descr="G:\Новая папка\DSC0446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458944" cy="56308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683568" y="621268"/>
            <a:ext cx="777686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Воспитательно-образовательная работа в группе осуществлялась по рабочей программе  младшей группы «Колобок». Данная программа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составлена с учетом программы «От рождения до школы» под ред. Н.Е.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Вераксы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, Т.С. Комаровой, М.А. Васильевой</a:t>
            </a:r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2015 г., и в соответствии с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Основной образовательной программой муниципального бюджетного дошкольного образовательного учреждения «Каргасокский детский сад №1»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4" name="Picture 6" descr="https://ds01.infourok.ru/uploads/ex/0f86/00004a1d-6f76b829/hello_html_m308414d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182" r="10102"/>
          <a:stretch>
            <a:fillRect/>
          </a:stretch>
        </p:blipFill>
        <p:spPr bwMode="auto">
          <a:xfrm flipH="1">
            <a:off x="6841567" y="4725143"/>
            <a:ext cx="2302429" cy="2132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26064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ДРАММАТИЗАЦИЯ СКАЗКИ «ТЕРЕМОК»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72711" name="Picture 7" descr="C:\Users\New1\Desktop\САЙТ\сайт апрель\Драматизация русской народной сказки «Теремок»\фото\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4044" y="1098000"/>
            <a:ext cx="7459956" cy="5760000"/>
          </a:xfrm>
          <a:prstGeom prst="rect">
            <a:avLst/>
          </a:prstGeom>
          <a:noFill/>
        </p:spPr>
      </p:pic>
      <p:pic>
        <p:nvPicPr>
          <p:cNvPr id="72712" name="Picture 8" descr="C:\Users\New1\Desktop\САЙТ\сайт апрель\Драматизация русской народной сказки «Теремок»\фото\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855611" cy="5229200"/>
          </a:xfrm>
          <a:prstGeom prst="rect">
            <a:avLst/>
          </a:prstGeom>
          <a:noFill/>
        </p:spPr>
      </p:pic>
      <p:pic>
        <p:nvPicPr>
          <p:cNvPr id="72714" name="Picture 10" descr="C:\Users\New1\Desktop\САЙТ\сайт апрель\Драматизация русской народной сказки «Теремок»\фото\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990" y="1098000"/>
            <a:ext cx="8653010" cy="5760000"/>
          </a:xfrm>
          <a:prstGeom prst="rect">
            <a:avLst/>
          </a:prstGeom>
          <a:noFill/>
        </p:spPr>
      </p:pic>
      <p:pic>
        <p:nvPicPr>
          <p:cNvPr id="72718" name="Picture 14" descr="C:\Users\New1\Desktop\САЙТ\сайт апрель\Драматизация русской народной сказки «Теремок»\фото\1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8653010" cy="5760000"/>
          </a:xfrm>
          <a:prstGeom prst="rect">
            <a:avLst/>
          </a:prstGeom>
          <a:noFill/>
        </p:spPr>
      </p:pic>
      <p:pic>
        <p:nvPicPr>
          <p:cNvPr id="17" name="Picture 2" descr="C:\Users\New1\Desktop\САЙТ\сайт апрель\Драматизация русской народной сказки «Теремок»\фото\1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7284564" cy="5760000"/>
          </a:xfrm>
          <a:prstGeom prst="rect">
            <a:avLst/>
          </a:prstGeom>
          <a:noFill/>
        </p:spPr>
      </p:pic>
      <p:pic>
        <p:nvPicPr>
          <p:cNvPr id="18" name="Picture 3" descr="C:\Users\New1\Desktop\САЙТ\сайт апрель\Драматизация русской народной сказки «Теремок»\фото\12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509950" cy="56647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0" y="2204864"/>
            <a:ext cx="64087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СПАСИБО ЗА ВНИМАНИЕ!</a:t>
            </a:r>
            <a:endParaRPr lang="ru-RU" sz="6600" b="1" dirty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4" name="Picture 6" descr="https://ds01.infourok.ru/uploads/ex/0f86/00004a1d-6f76b829/hello_html_m308414d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12" r="10102"/>
          <a:stretch>
            <a:fillRect/>
          </a:stretch>
        </p:blipFill>
        <p:spPr bwMode="auto">
          <a:xfrm flipH="1">
            <a:off x="4627196" y="2420888"/>
            <a:ext cx="4516804" cy="4437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576" y="908720"/>
            <a:ext cx="7056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На начало и конец учебного года проводился мониторинг воспитательно-образовательного процесса в младшей группе.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Результаты мониторинга можно увидеть в Таблице 1 и Диаграммах.</a:t>
            </a:r>
            <a:endParaRPr lang="ru-RU" sz="32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4" name="Picture 6" descr="https://ds01.infourok.ru/uploads/ex/0f86/00004a1d-6f76b829/hello_html_m308414d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182" r="10102"/>
          <a:stretch>
            <a:fillRect/>
          </a:stretch>
        </p:blipFill>
        <p:spPr bwMode="auto">
          <a:xfrm flipH="1">
            <a:off x="5286907" y="3284984"/>
            <a:ext cx="3857092" cy="3573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683568" y="-61554"/>
            <a:ext cx="784887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Таблица 1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67542" y="908720"/>
          <a:ext cx="8136905" cy="547260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417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2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6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6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Области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Начало учебного года </a:t>
                      </a:r>
                      <a:endParaRPr lang="ru-RU" sz="1600" b="1" i="0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Конец учебного года </a:t>
                      </a:r>
                      <a:endParaRPr lang="ru-RU" sz="1600" b="1" i="0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4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«Познавательное развитие»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Высокий уровень – 0 %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Средний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68%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Низкий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32% </a:t>
                      </a:r>
                      <a:endParaRPr lang="ru-RU" sz="1600" b="1" i="0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Высокий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60%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Средний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40%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Низкий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0% </a:t>
                      </a:r>
                      <a:endParaRPr lang="ru-RU" sz="1600" b="1" i="0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4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«Речевое развитие»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Высокий уровень – 0%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Средний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40%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Низкий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60%</a:t>
                      </a:r>
                      <a:endParaRPr lang="ru-RU" sz="1600" b="1" i="0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Высокий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48%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Средний уровень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- 52%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Низкий уровень – 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% </a:t>
                      </a:r>
                      <a:endParaRPr lang="ru-RU" sz="1600" b="1" i="0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4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«Художественно-эстетическое»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Высокий уровень – 0%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Средний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88%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Низкий уровень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–  12% </a:t>
                      </a:r>
                      <a:endParaRPr lang="ru-RU" sz="1600" b="1" i="0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Высокий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60%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Средний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40%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Низкий уровень – 0% </a:t>
                      </a:r>
                      <a:endParaRPr lang="ru-RU" sz="1600" b="1" i="0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0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«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Социально-коммуникативное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развитие»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Высокий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0%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Средний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96%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Низкий уровень – 4% </a:t>
                      </a:r>
                      <a:endParaRPr lang="ru-RU" sz="1600" b="1" i="0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Высокий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52%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Средний уровень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48%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Низкий уровень – 0%</a:t>
                      </a:r>
                      <a:endParaRPr lang="ru-RU" sz="1600" b="1" i="0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0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«Физическое развитие»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Высокий уровень – 0%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Средний уровень – 96%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Низкий уровень – 4% </a:t>
                      </a:r>
                      <a:endParaRPr lang="ru-RU" sz="1600" b="1" i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Высокий уровень – 76%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Средний уровень – 24%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Низкий уровень – 0%</a:t>
                      </a:r>
                      <a:endParaRPr lang="ru-RU" sz="1600" b="1" i="0" dirty="0">
                        <a:solidFill>
                          <a:srgbClr val="002060"/>
                        </a:solidFill>
                        <a:latin typeface="Bookman Old Style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282" marR="35282" marT="465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476672"/>
            <a:ext cx="792088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Результаты  мониторинга освоения детьми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	образовательных областей  за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2018 -2019 учебный год </a:t>
            </a:r>
          </a:p>
          <a:p>
            <a:pPr algn="ctr"/>
            <a:endParaRPr lang="ru-RU" sz="16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«Познавательное развитие»</a:t>
            </a:r>
            <a:endParaRPr lang="ru-RU" sz="2800" b="1" dirty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115616" y="2420888"/>
          <a:ext cx="7056784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27584" y="836712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«Речевое развитие»</a:t>
            </a:r>
          </a:p>
          <a:p>
            <a:pPr algn="ctr"/>
            <a:endParaRPr lang="ru-RU" sz="1600" b="1" dirty="0" smtClean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187624" y="1844824"/>
          <a:ext cx="6984776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620688"/>
            <a:ext cx="5760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043608" y="2060848"/>
          <a:ext cx="7056784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3568" y="980728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«Социально-коммуникативное развитие»</a:t>
            </a:r>
            <a:endParaRPr lang="ru-RU" sz="2800" b="1" dirty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WNFXKF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27584" y="836712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«Художественно-эстетическое развитие»</a:t>
            </a:r>
            <a:endParaRPr lang="ru-RU" sz="2800" b="1" dirty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115616" y="2132856"/>
          <a:ext cx="7056784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1817</TotalTime>
  <Words>766</Words>
  <Application>Microsoft Office PowerPoint</Application>
  <PresentationFormat>Экран (4:3)</PresentationFormat>
  <Paragraphs>162</Paragraphs>
  <Slides>31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Bookman Old Style</vt:lpstr>
      <vt:lpstr>Calibri</vt:lpstr>
      <vt:lpstr>Times New Roman</vt:lpstr>
      <vt:lpstr>Wingdings</vt:lpstr>
      <vt:lpstr>Тема Office</vt:lpstr>
      <vt:lpstr>PDF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182</cp:revision>
  <dcterms:created xsi:type="dcterms:W3CDTF">2016-05-15T12:26:33Z</dcterms:created>
  <dcterms:modified xsi:type="dcterms:W3CDTF">2020-01-18T08:48:22Z</dcterms:modified>
</cp:coreProperties>
</file>