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9" r:id="rId3"/>
    <p:sldId id="297" r:id="rId4"/>
    <p:sldId id="271" r:id="rId5"/>
    <p:sldId id="257" r:id="rId6"/>
    <p:sldId id="259" r:id="rId7"/>
    <p:sldId id="260" r:id="rId8"/>
    <p:sldId id="262" r:id="rId9"/>
    <p:sldId id="296" r:id="rId10"/>
    <p:sldId id="272" r:id="rId11"/>
    <p:sldId id="298" r:id="rId12"/>
    <p:sldId id="273" r:id="rId13"/>
    <p:sldId id="283" r:id="rId14"/>
    <p:sldId id="284" r:id="rId15"/>
    <p:sldId id="285" r:id="rId16"/>
    <p:sldId id="276" r:id="rId17"/>
    <p:sldId id="293" r:id="rId18"/>
    <p:sldId id="294" r:id="rId19"/>
    <p:sldId id="295" r:id="rId20"/>
    <p:sldId id="274" r:id="rId21"/>
    <p:sldId id="26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9" autoAdjust="0"/>
    <p:restoredTop sz="94660"/>
  </p:normalViewPr>
  <p:slideViewPr>
    <p:cSldViewPr>
      <p:cViewPr>
        <p:scale>
          <a:sx n="70" d="100"/>
          <a:sy n="70" d="100"/>
        </p:scale>
        <p:origin x="-121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FD854-A641-43F5-AF83-44338D9AAA16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3EAF3-1267-4082-881C-A9DFE3746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9CC8-BE42-42EB-A404-B833F651A598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2486-AAB2-4F84-B968-73E133423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9CC8-BE42-42EB-A404-B833F651A598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2486-AAB2-4F84-B968-73E133423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9CC8-BE42-42EB-A404-B833F651A598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2486-AAB2-4F84-B968-73E133423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9CC8-BE42-42EB-A404-B833F651A598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2486-AAB2-4F84-B968-73E133423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9CC8-BE42-42EB-A404-B833F651A598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2486-AAB2-4F84-B968-73E133423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9CC8-BE42-42EB-A404-B833F651A598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2486-AAB2-4F84-B968-73E133423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9CC8-BE42-42EB-A404-B833F651A598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2486-AAB2-4F84-B968-73E133423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9CC8-BE42-42EB-A404-B833F651A598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2486-AAB2-4F84-B968-73E133423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9CC8-BE42-42EB-A404-B833F651A598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2486-AAB2-4F84-B968-73E133423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9CC8-BE42-42EB-A404-B833F651A598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2486-AAB2-4F84-B968-73E133423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9CC8-BE42-42EB-A404-B833F651A598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2486-AAB2-4F84-B968-73E133423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BA9CC8-BE42-42EB-A404-B833F651A598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EC2486-AAB2-4F84-B968-73E133423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85992"/>
            <a:ext cx="9144000" cy="14401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Основы речевого развития </a:t>
            </a:r>
            <a:br>
              <a:rPr lang="ru-RU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 в ДОУ»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5301208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Зубова Л.Н.</a:t>
            </a:r>
            <a:endParaRPr lang="ru-RU" sz="2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26572"/>
            <a:ext cx="8180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 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«ДЕТСКИЙ САД №22 П.НЕФТЯНИКОВ»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Работа главная\Педсоветы\2017-2018 уг\№2\№2 Развитие речи\CoUcjfozUg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539"/>
          <a:stretch>
            <a:fillRect/>
          </a:stretch>
        </p:blipFill>
        <p:spPr bwMode="auto">
          <a:xfrm>
            <a:off x="0" y="3572106"/>
            <a:ext cx="3214678" cy="32858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931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ами влево/вправо 4"/>
          <p:cNvSpPr/>
          <p:nvPr/>
        </p:nvSpPr>
        <p:spPr>
          <a:xfrm>
            <a:off x="2411760" y="1484784"/>
            <a:ext cx="4320480" cy="2232248"/>
          </a:xfrm>
          <a:prstGeom prst="leftRigh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Приемы развития речи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268760"/>
            <a:ext cx="2016224" cy="28083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Прямые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Образец;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Объяснение;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детского ответа;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Указания</a:t>
            </a:r>
          </a:p>
          <a:p>
            <a:pPr algn="ctr"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76256" y="1340768"/>
            <a:ext cx="1944216" cy="28083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Косвенные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Напоминание;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Подсказ;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Исправление;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Замечание;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Реплика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4653136"/>
            <a:ext cx="5616624" cy="1512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педагогической практике все приемы используются комплексно в зависимости от задач, содержания занятия, уровня подготовленности детей, их возрастных и индивидуальных особенностей.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83568" y="836712"/>
            <a:ext cx="77768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Средства развития речи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общение взрослых и детей; 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культурная языковая среда, речь воспитателя; 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обучение родной речи и языку на занятиях; 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художественная литература; 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различные виды искусства (изобразительное, музыка, театр)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 flipV="1">
            <a:off x="683568" y="1772815"/>
            <a:ext cx="720000" cy="36000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332656"/>
            <a:ext cx="4032448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направления работы по развитию речи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6" name="Нашивка 5"/>
          <p:cNvSpPr/>
          <p:nvPr/>
        </p:nvSpPr>
        <p:spPr>
          <a:xfrm>
            <a:off x="611560" y="2708920"/>
            <a:ext cx="720000" cy="36000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611560" y="3573016"/>
            <a:ext cx="720000" cy="36000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539552" y="4437112"/>
            <a:ext cx="720000" cy="36000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1462" y="1765985"/>
            <a:ext cx="36066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Развивающая речевая среда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2708920"/>
            <a:ext cx="3508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словаря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3573016"/>
            <a:ext cx="30905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Звуковая культура речи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9262" y="4482197"/>
            <a:ext cx="3572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Грамматический строй речи</a:t>
            </a:r>
            <a:endParaRPr lang="ru-RU" sz="2000" dirty="0"/>
          </a:p>
        </p:txBody>
      </p:sp>
      <p:sp>
        <p:nvSpPr>
          <p:cNvPr id="13" name="Нашивка 12"/>
          <p:cNvSpPr/>
          <p:nvPr/>
        </p:nvSpPr>
        <p:spPr>
          <a:xfrm>
            <a:off x="539552" y="5157192"/>
            <a:ext cx="720000" cy="36000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611560" y="5949280"/>
            <a:ext cx="720000" cy="36000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91680" y="5157192"/>
            <a:ext cx="16736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Связная речь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77988" y="5829211"/>
            <a:ext cx="4118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 к обучению грамоте (подготовительная группа)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52525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Типичные ошибки педагогов в подготовке и проведении речевых занятий:</a:t>
            </a:r>
            <a: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Содержимое 2"/>
          <p:cNvSpPr>
            <a:spLocks noGrp="1"/>
          </p:cNvSpPr>
          <p:nvPr>
            <p:ph idx="4294967295"/>
          </p:nvPr>
        </p:nvSpPr>
        <p:spPr>
          <a:xfrm>
            <a:off x="827088" y="1600200"/>
            <a:ext cx="756126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Речевое занятие должно развивать не речь воспитателя, а речь детей (речевая активность педагога должна составлять 1/3, а не наоборот);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поставленных речевых задачах не хватает конкретики (например: обогащать словарь детей и всё. Нет перечисления конкретных слов);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Быстрая потеря интереса детей к занятию (было установлено, что на 5 минуте занятия у 15% детей снижается внимание, на 7-й – у 20%, через 15 минут почти 40% детей начинают зевать, потягиваться, разговаривать с соседом);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2"/>
          <p:cNvSpPr>
            <a:spLocks noGrp="1"/>
          </p:cNvSpPr>
          <p:nvPr>
            <p:ph idx="4294967295"/>
          </p:nvPr>
        </p:nvSpPr>
        <p:spPr>
          <a:xfrm>
            <a:off x="900113" y="981075"/>
            <a:ext cx="7343775" cy="51450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преимущественно активизирует речь тех детей, которые более умелые в пересказе, рассказе, у них богатый словарный запас или они более уверенны, или открыто требуют к себе внимания;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Незнание педагогом методики проведения речевых занятий (методики пересказа, заучивания стихотворений, рассказа по картине и т.д.);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Нежелание педагога пополнять пробелы в знании методик.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4294967295"/>
          </p:nvPr>
        </p:nvSpPr>
        <p:spPr>
          <a:xfrm>
            <a:off x="827088" y="908050"/>
            <a:ext cx="7489825" cy="521811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Время занятий не всегда позволяет сформировать прочные речевые умения у каждого ребёнка, да и уровень речевого развития у детей одного возраста может значительно отличаться. </a:t>
            </a:r>
          </a:p>
          <a:p>
            <a:pPr algn="just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Поэтому в повседневной жизни работа, начатая на занятии, должна продолжаться в специальных речевых играх и упражнениях.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1520" y="2420888"/>
            <a:ext cx="8661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Ведущей формой работы по развитию речи детей является образовательная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ситуация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50825" y="1700213"/>
            <a:ext cx="8156575" cy="49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86874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работы с родителями по речевому развитию детей</a:t>
            </a:r>
          </a:p>
          <a:p>
            <a:pPr lvl="0" algn="ctr"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Информационно-аналитические формы организации общения с родителями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социального паспорта семьи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Анкетирование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социологических срезов</a:t>
            </a:r>
          </a:p>
          <a:p>
            <a:pPr lvl="0" algn="ctr"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Познавательные формы организации общения с родителями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Общее родительское собрание ДОУ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Родительская конференция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Тематические консультации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«Заочные» консультации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Групповые собрания родителей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«Круглый стол»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Открытые занятия с детьми в ДОУ для родителей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«Дни открытых дверей».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Вечера вопросов и ответов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Исследовательско-проектные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ролевые, имитационные и деловые игры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Тренинги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Дни добрых дел</a:t>
            </a:r>
          </a:p>
          <a:p>
            <a:pPr lvl="0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640960" cy="64087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Индивидуальные формы взаимодействия с родителями: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Педагогические беседы с родителями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Индивидуальные консультации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индивидуальных поручений</a:t>
            </a:r>
          </a:p>
          <a:p>
            <a:pPr algn="ctr">
              <a:buFont typeface="Wingdings" pitchFamily="2" charset="2"/>
              <a:buChar char="q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Досуговые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формы организации общения с родителями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Тематические развлечения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Литературные салоны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Фольклорные праздники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Ярмарки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 стенгазеты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театральной труппы дети – родители (совместная постановка спектаклей);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Семейные встречи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КВН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Выставки работ родителей и детей, семейные вернисажи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Совместные походы и экскурсии</a:t>
            </a:r>
          </a:p>
          <a:p>
            <a:pPr lvl="0">
              <a:buFont typeface="Wingdings" pitchFamily="2" charset="2"/>
              <a:buChar char="ü"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/>
          </a:p>
          <a:p>
            <a:pPr algn="ctr"/>
            <a:endParaRPr lang="ru-RU" b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429684" cy="61436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Font typeface="Wingdings" pitchFamily="2" charset="2"/>
              <a:buChar char="q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Wingdings" pitchFamily="2" charset="2"/>
              <a:buChar char="q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Наглядно-информационные формы организации общения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информационно-ознакомительные: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 в Уголке для родителей: цель, задачи, целевые ориентиры речевого развития детей данного возраста, определенные в образовательной программе ДОУ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работы учителя-логопеда и педагога-психолога </a:t>
            </a: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информационно-просветительские: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Газеты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Видеофрагменты организации различных видов деятельности, режимных моментов, занятий, направленных на речевое развитие детей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Фотографии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Выставки детских работ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Папки-передвижки 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136904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 algn="r" eaLnBrk="1" hangingPunct="1">
              <a:lnSpc>
                <a:spcPct val="110000"/>
              </a:lnSpc>
              <a:buFont typeface="Arial" pitchFamily="34" charset="0"/>
              <a:buNone/>
            </a:pPr>
            <a:r>
              <a:rPr lang="ru-RU" i="1" dirty="0" smtClean="0"/>
              <a:t>      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836712"/>
            <a:ext cx="67687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«РЕЧЬ – УДИВИТЕЛЬНОЕ СИЛЬНОЕ СРЕДСТВО, </a:t>
            </a:r>
          </a:p>
          <a:p>
            <a:pPr algn="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 НУЖНО ИМЕТЬ МНОГО УМА, </a:t>
            </a:r>
          </a:p>
          <a:p>
            <a:pPr algn="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ПОЛЬЗОВАТЬСЯ ИМ»</a:t>
            </a:r>
          </a:p>
          <a:p>
            <a:pPr algn="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ГЕГЕЛЬ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333375"/>
            <a:ext cx="8229600" cy="74612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для смелых и упорных педагогов</a:t>
            </a:r>
          </a:p>
        </p:txBody>
      </p:sp>
      <p:sp>
        <p:nvSpPr>
          <p:cNvPr id="47107" name="Нижний колонтитул 3"/>
          <p:cNvSpPr txBox="1">
            <a:spLocks noGrp="1"/>
          </p:cNvSpPr>
          <p:nvPr/>
        </p:nvSpPr>
        <p:spPr bwMode="auto">
          <a:xfrm>
            <a:off x="457200" y="1143000"/>
            <a:ext cx="84582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>
                <a:solidFill>
                  <a:schemeClr val="bg2"/>
                </a:solidFill>
              </a:rPr>
              <a:t>www.themegallery.com</a:t>
            </a:r>
          </a:p>
        </p:txBody>
      </p:sp>
      <p:sp>
        <p:nvSpPr>
          <p:cNvPr id="40965" name="Содержимое 6"/>
          <p:cNvSpPr>
            <a:spLocks noGrp="1"/>
          </p:cNvSpPr>
          <p:nvPr>
            <p:ph idx="4294967295"/>
          </p:nvPr>
        </p:nvSpPr>
        <p:spPr>
          <a:xfrm>
            <a:off x="467544" y="1124744"/>
            <a:ext cx="8229600" cy="5324475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вы испытываете затруднения в работе по развитию речи, то планируйте этот вид деятельности не иногда, не часто, а очень часто. Через 5 лет станет легче.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Никогда не отвечайте сами на свой же вопрос. Терпите, и вы дождетесь того, что на него станут отвечать ваши дети. Помогать можно только ещё одним вопросом, или двумя, или десятью… Но знайте: количество вопросов обратно пропорционально уровню мастерства.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Никогда не задавайте вопрос, на который можно ответить «да», или «нет». Это не имеет смысла.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проведения занятия просмотрите конспект еще раз, вспомните все вопросы, которые вы задавали детям, и замените его одним более точным.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рассказ не получился или получился с трудом – улыбнитесь, ведь это здорово!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Потому что успех впереди!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3286124"/>
            <a:ext cx="4536504" cy="171906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2736"/>
            <a:ext cx="59401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ПЕРЕФРАЗИРУЯ  ПОСЛОВИЦУ, МОЖНО СКАЗАТЬ: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«ВСТРЕЧАЮТ ПО ОДЕЖКЕ, А ПРОВОЖАЮТ ПО УМУ, О КОТОРОМ СУДЯТ ПО РЕЧИ ЧЕЛОВЕКА»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8" y="188640"/>
            <a:ext cx="2916832" cy="1832880"/>
          </a:xfrm>
          <a:prstGeom prst="rect">
            <a:avLst/>
          </a:prstGeom>
        </p:spPr>
      </p:pic>
      <p:pic>
        <p:nvPicPr>
          <p:cNvPr id="5" name="Picture 2" descr="C:\Users\user\Desktop\Работа главная\Педсоветы\2017-2018 уг\№2\№2 Развитие речи\CoUcjfozUgY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539"/>
          <a:stretch>
            <a:fillRect/>
          </a:stretch>
        </p:blipFill>
        <p:spPr bwMode="auto">
          <a:xfrm>
            <a:off x="0" y="3572107"/>
            <a:ext cx="3214678" cy="32858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61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27784" y="1115453"/>
            <a:ext cx="612068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Правильная речь: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правильное произношение звуков и слов;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правильное по смыслу употребление слов;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правильно изменять слова согласно грамматике русского языка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https://im0-tub-ru.yandex.net/i?id=ff87531e8211ac982457c36e9b16b2ba&amp;n=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79512" y="692696"/>
            <a:ext cx="2621419" cy="326402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23528" y="3861048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Русский педагог, писатель, основоположник научной педагогики в России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71546"/>
            <a:ext cx="72866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Основная цель 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речевого развития – это развитие свободного общения с взрослыми и детьми, овладение конструктивными способами и средствами взаимодействия с окружающими.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3" name="Picture 2" descr="C:\Users\user\Desktop\Работа главная\Педсоветы\2017-2018 уг\№2\№2 Развитие речи\CoUcjfozUg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539"/>
          <a:stretch>
            <a:fillRect/>
          </a:stretch>
        </p:blipFill>
        <p:spPr bwMode="auto">
          <a:xfrm>
            <a:off x="0" y="5286388"/>
            <a:ext cx="1537550" cy="1571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71736" y="42860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3"/>
          </p:nvPr>
        </p:nvSpPr>
        <p:spPr>
          <a:xfrm>
            <a:off x="539751" y="714356"/>
            <a:ext cx="8389968" cy="578647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Речевое развитие включает:</a:t>
            </a: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Овладение речью как средством общения и культуры.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Обогащение активного словаря.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Развитие связной, грамматически правильной диалогической и монологической речи.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Развитие речевого творчества.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Развитие звуковой и интонационной культуры, фонематического слуха.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Знакомство с книжной культурой, детской литературой, понимание на слух текстов различных жанров детской литературы.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Формирование звуковой аналитико-синтетической активности как предпосылки обучения грамоте.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9533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2060848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2492896"/>
            <a:ext cx="2736304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речи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36096" y="2420888"/>
            <a:ext cx="324036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000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Художественная литература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691680" y="620688"/>
            <a:ext cx="5904656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rgbClr val="373737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Направления ОО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«Речевое развитие»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536" y="4077072"/>
            <a:ext cx="3312368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всех компонентов устной речи детей: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рамматического строя речи,;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Связной речи – диалогической и монологической форм;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ормирование словаря;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звуковой культуры речи;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Практическое овладение воспитанниками нормами речи.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92080" y="4077072"/>
            <a:ext cx="3312368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508104" y="4293096"/>
            <a:ext cx="30243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интереса и любви к чтению;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азвитие литературной речи;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желания и умения слушать художественные произведения, следить за развитием действия.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84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5696" y="404664"/>
            <a:ext cx="5688632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развития речи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1928802"/>
            <a:ext cx="3214710" cy="43924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Наглядные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Непосредственное наблюдение и его разновидности      (наблюдение в природе, экскурсии);</a:t>
            </a:r>
          </a:p>
          <a:p>
            <a:pPr lvl="0"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Опосредованное наблюдение (изобразительная      наглядность: показ картин и фотографий, кинофильмов; рассматривание игрушек, описание детьми картинок и игрушек, придумывание сюжетных рассказов)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00826" y="1928802"/>
            <a:ext cx="2448272" cy="43924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Практические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Дидактические игры;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Игры-драматизации;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Настольные инсценировки;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Игры-занятия;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Пластические этюды;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Хороводные      игры</a:t>
            </a:r>
          </a:p>
          <a:p>
            <a:pPr lvl="0"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00430" y="1857364"/>
            <a:ext cx="2880320" cy="44644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Словесные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Чтение и рассказывание художественных произведений;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Заучивание наизусть;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Пересказ;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Обобщающая беседа;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Рассказывание без опоры на наглядный материал;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Рассказы из жизненного опыта воспитателя, о героических поступках детей и взрослых</a:t>
            </a:r>
          </a:p>
          <a:p>
            <a:pPr lvl="0" algn="ctr" fontAlgn="base"/>
            <a:r>
              <a:rPr lang="ru-RU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всех словесных методах используются наглядные приемы</a:t>
            </a:r>
          </a:p>
          <a:p>
            <a:pPr lvl="0"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03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19672" y="404664"/>
            <a:ext cx="5832648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Приемы развития речи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276872"/>
            <a:ext cx="2448272" cy="38884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Словесные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Речевой образец;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Повторное проговаривание;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Объяснение;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Указание;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Словесные упражнения;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детской речи;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56176" y="2276872"/>
            <a:ext cx="2808312" cy="38164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Игровые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Игровое сюжетно-событийное развертывание;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Игровые проблемно-практические ситуации;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Игра-драматизация с акцентом на эмоциональное переживание;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Имитационно-моделирующие игры;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Ролевые обучающие игры;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Дидактические игры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9872" y="2276872"/>
            <a:ext cx="2304256" cy="38164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Наглядные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 иллюстративного материала;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 положения органов артикуляции при обучении правильному звукопроизношению</a:t>
            </a:r>
          </a:p>
          <a:p>
            <a:pPr algn="ctr">
              <a:buFont typeface="Wingdings" pitchFamily="2" charset="2"/>
              <a:buChar char="ü"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19672" y="404664"/>
            <a:ext cx="5832648" cy="11669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Словесные приемы развития речи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– словесное обращение, требующее ответа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928802"/>
            <a:ext cx="3643338" cy="21431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Основные: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Репродуктивные (констатирующие)Кто? Что? Какой? Где? Как?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Поисковые </a:t>
            </a:r>
          </a:p>
          <a:p>
            <a:pPr marL="342900" indent="-342900"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</a:p>
          <a:p>
            <a:pPr marL="342900" indent="-342900"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Зачем? </a:t>
            </a:r>
          </a:p>
          <a:p>
            <a:pPr marL="342900" indent="-342900"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похожи?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2066" y="1928802"/>
            <a:ext cx="3429024" cy="21431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Вспомогательные: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Наводящие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Подсказывающие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7290" y="4786322"/>
            <a:ext cx="6286544" cy="10715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 должны быть четкие,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целенапрвленные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соответствовать возрасту детей, выражать основную мысль. Следует избегать неконкретных вопросов (Какая корова?)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1042</Words>
  <Application>Microsoft Office PowerPoint</Application>
  <PresentationFormat>Экран (4:3)</PresentationFormat>
  <Paragraphs>194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«Основы речевого развития  детей в ДОУ»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Типичные ошибки педагогов в подготовке и проведении речевых занятий: </vt:lpstr>
      <vt:lpstr>Слайд 14</vt:lpstr>
      <vt:lpstr>Слайд 15</vt:lpstr>
      <vt:lpstr>Слайд 16</vt:lpstr>
      <vt:lpstr>Слайд 17</vt:lpstr>
      <vt:lpstr>Слайд 18</vt:lpstr>
      <vt:lpstr>Слайд 19</vt:lpstr>
      <vt:lpstr>Правила для смелых и упорных педагогов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экологического воспитания в ООП</dc:title>
  <dc:creator>user</dc:creator>
  <cp:lastModifiedBy>New1</cp:lastModifiedBy>
  <cp:revision>166</cp:revision>
  <dcterms:created xsi:type="dcterms:W3CDTF">2016-10-11T16:02:05Z</dcterms:created>
  <dcterms:modified xsi:type="dcterms:W3CDTF">2020-01-04T07:58:30Z</dcterms:modified>
</cp:coreProperties>
</file>