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7" r:id="rId12"/>
    <p:sldId id="285" r:id="rId13"/>
    <p:sldId id="290" r:id="rId14"/>
    <p:sldId id="286" r:id="rId15"/>
    <p:sldId id="288" r:id="rId16"/>
  </p:sldIdLst>
  <p:sldSz cx="9144000" cy="6858000" type="screen4x3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  <a:srgbClr val="204C82"/>
    <a:srgbClr val="142F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8" autoAdjust="0"/>
    <p:restoredTop sz="94046" autoAdjust="0"/>
  </p:normalViewPr>
  <p:slideViewPr>
    <p:cSldViewPr>
      <p:cViewPr varScale="1">
        <p:scale>
          <a:sx n="69" d="100"/>
          <a:sy n="69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271E-1C01-489B-B391-9C5E2A3CBDFC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4A03-D444-4140-8A3B-714DBC1E50D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00C6-045F-4CA2-A6CE-96E75DECFD29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00EF-DB35-4B94-B163-FA52EF6B1A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61F7-46C2-49F2-9730-952186AC56B0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ECE8-5623-403D-9500-C3FA1509F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23CDA-9467-4EA1-A05C-EB601FC49588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E4DA-3947-40C4-B0C2-EB96E3992F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B8642-47F5-46FE-BA87-F5BD4D178307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64FA3-5C3F-44E3-8484-D3E0904C92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FF99-8699-491F-BDFB-F1510ED17C2B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466E-5536-432A-A253-B12F231D1EF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6D14-A9D5-43F7-93D5-3F3D9947F4B5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AA86-92F7-457A-AEC3-4F2D7E481AE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34A6-02B9-4B47-B876-EB29AE20C3D0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A6D9-D0F7-4D3A-9360-644D1E89EE8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7E14-CAD1-4C98-A452-A2380EE89838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8B96-C9A1-49D7-B729-2C7FD8AD9FF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1A4B-307D-46BB-A749-9E510BA4C04E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663D-D26B-452B-AA9D-0A18A0E525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5FF6-6ED5-476E-8E6D-634E6A208B40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11FE-499C-4E70-A0D8-17B406C6F3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2594-6B5F-4484-99A8-619A2391B80A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35C2-ABDD-4B30-A28D-C76CB55476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 style du titre</a:t>
            </a:r>
            <a:endParaRPr lang="fr-CA" altLang="ru-RU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les styles du texte du masque</a:t>
            </a:r>
          </a:p>
          <a:p>
            <a:pPr lvl="1"/>
            <a:r>
              <a:rPr lang="fr-FR" altLang="ru-RU" smtClean="0"/>
              <a:t>Deuxième niveau</a:t>
            </a:r>
          </a:p>
          <a:p>
            <a:pPr lvl="2"/>
            <a:r>
              <a:rPr lang="fr-FR" altLang="ru-RU" smtClean="0"/>
              <a:t>Troisième niveau</a:t>
            </a:r>
          </a:p>
          <a:p>
            <a:pPr lvl="3"/>
            <a:r>
              <a:rPr lang="fr-FR" altLang="ru-RU" smtClean="0"/>
              <a:t>Quatrième niveau</a:t>
            </a:r>
          </a:p>
          <a:p>
            <a:pPr lvl="4"/>
            <a:r>
              <a:rPr lang="fr-FR" altLang="ru-RU" smtClean="0"/>
              <a:t>Cinquième niveau</a:t>
            </a:r>
            <a:endParaRPr lang="fr-CA" altLang="ru-RU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FDFB4A-C9D0-4E7C-829D-9407B9C44DEF}" type="datetimeFigureOut">
              <a:rPr lang="fr-FR"/>
              <a:pPr>
                <a:defRPr/>
              </a:pPr>
              <a:t>08/02/2023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75846F-7B33-416A-A0D9-E6C1056165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prezentaciya-po-vozrastnim-osobennostyam-detey-let-3258944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71600" y="1412776"/>
            <a:ext cx="72151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2060"/>
                </a:solidFill>
                <a:latin typeface="Segoe Script" pitchFamily="66" charset="0"/>
                <a:ea typeface="+mj-ea"/>
                <a:cs typeface="+mj-cs"/>
              </a:rPr>
              <a:t>Муниципальное бюджетное дошкольное образовательное учреждение «Каргасокский детский сад №1»</a:t>
            </a: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+mj-ea"/>
                <a:cs typeface="+mj-cs"/>
              </a:rPr>
              <a:t>Возрастные особенности детей 5-6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+mj-ea"/>
                <a:cs typeface="+mj-cs"/>
              </a:rPr>
              <a:t>лет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08063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Особенности поведения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268" name="Содержимое 6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145088"/>
          </a:xfrm>
        </p:spPr>
        <p:txBody>
          <a:bodyPr/>
          <a:lstStyle/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обо всем имеет собственное мнение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может объяснить, кто и почему ему нравится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наблюдателен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стремится отыскать причины и связи между различными явлениями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становится очень самостоятельным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может заниматься новым интересным занятием более чем полчаса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применяет в играх  новые знания, выдумывает сюжеты игр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становится более аккуратным 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помогает по хозяйству. </a:t>
            </a:r>
            <a:endParaRPr lang="en-US" sz="24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Причины серьезных нарушений поведения детей </a:t>
            </a:r>
          </a:p>
        </p:txBody>
      </p:sp>
      <p:sp>
        <p:nvSpPr>
          <p:cNvPr id="12292" name="Содержимое 6"/>
          <p:cNvSpPr>
            <a:spLocks noGrp="1"/>
          </p:cNvSpPr>
          <p:nvPr>
            <p:ph idx="1"/>
          </p:nvPr>
        </p:nvSpPr>
        <p:spPr>
          <a:xfrm>
            <a:off x="500063" y="1500188"/>
            <a:ext cx="8186737" cy="5000625"/>
          </a:xfrm>
        </p:spPr>
        <p:txBody>
          <a:bodyPr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002774"/>
                </a:solidFill>
                <a:latin typeface="Segoe Script" pitchFamily="66" charset="0"/>
              </a:rPr>
              <a:t>Борьба за внимание </a:t>
            </a:r>
            <a:endParaRPr lang="ru-RU" sz="2800" smtClean="0">
              <a:solidFill>
                <a:srgbClr val="002774"/>
              </a:solidFill>
              <a:latin typeface="Segoe Script" pitchFamily="66" charset="0"/>
            </a:endParaRP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002774"/>
                </a:solidFill>
                <a:latin typeface="Segoe Script" pitchFamily="66" charset="0"/>
              </a:rPr>
              <a:t>Борьба за самоутверждение (</a:t>
            </a:r>
            <a:r>
              <a:rPr lang="ru-RU" sz="2800" smtClean="0">
                <a:solidFill>
                  <a:srgbClr val="002774"/>
                </a:solidFill>
                <a:latin typeface="Segoe Script" pitchFamily="66" charset="0"/>
              </a:rPr>
              <a:t>против чрезмерной родительской опеки и власти)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002774"/>
                </a:solidFill>
                <a:latin typeface="Segoe Script" pitchFamily="66" charset="0"/>
              </a:rPr>
              <a:t>Потеря веры в собственный успех </a:t>
            </a:r>
            <a:r>
              <a:rPr lang="ru-RU" sz="2800" smtClean="0">
                <a:solidFill>
                  <a:srgbClr val="002774"/>
                </a:solidFill>
                <a:latin typeface="Segoe Script" pitchFamily="66" charset="0"/>
              </a:rPr>
              <a:t>(после нескольких неудач приходит к выводу: «Нечего стараться, 			все равно ничего не выйдет»)</a:t>
            </a: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Содержимое 6"/>
          <p:cNvSpPr>
            <a:spLocks noGrp="1"/>
          </p:cNvSpPr>
          <p:nvPr>
            <p:ph idx="1"/>
          </p:nvPr>
        </p:nvSpPr>
        <p:spPr>
          <a:xfrm>
            <a:off x="857250" y="1052513"/>
            <a:ext cx="7829550" cy="5073650"/>
          </a:xfrm>
        </p:spPr>
        <p:txBody>
          <a:bodyPr/>
          <a:lstStyle/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  Часто в этом возрасте появляется такая черта, как лживость, т. е. целенаправленное искажение истины.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  Формируются основные черты характера ребенка. 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  Уже можно понять, каким будет ребенок в будущем.</a:t>
            </a: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50938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Творческое развитие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0080"/>
                </a:solidFill>
                <a:latin typeface="Segoe Script" pitchFamily="66" charset="0"/>
              </a:rPr>
              <a:t>   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Этот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возраст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- пик творческого развития ребенка:</a:t>
            </a: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очень привлекает живопись (ребенок может подолгу рассматривать картины и краски, с удовольствием рисует сам)</a:t>
            </a: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пытается что- то срисовывать с картины и придумывать свой сюжет. </a:t>
            </a: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детализирует объекты, особенно людей</a:t>
            </a:r>
          </a:p>
          <a:p>
            <a:pPr>
              <a:spcBef>
                <a:spcPts val="8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u="sng" smtClean="0">
                <a:solidFill>
                  <a:srgbClr val="002060"/>
                </a:solidFill>
                <a:latin typeface="Segoe Script" pitchFamily="66" charset="0"/>
              </a:rPr>
              <a:t>Считается, что детские рисунки - ключ к внутреннему миру малыша. </a:t>
            </a:r>
          </a:p>
          <a:p>
            <a:pPr>
              <a:spcBef>
                <a:spcPts val="8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smtClean="0">
              <a:latin typeface="Segoe Script" pitchFamily="66" charset="0"/>
            </a:endParaRP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Содержимое 6"/>
          <p:cNvSpPr>
            <a:spLocks noGrp="1"/>
          </p:cNvSpPr>
          <p:nvPr>
            <p:ph idx="1"/>
          </p:nvPr>
        </p:nvSpPr>
        <p:spPr>
          <a:xfrm>
            <a:off x="714375" y="928688"/>
            <a:ext cx="7972425" cy="5197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80"/>
                </a:solidFill>
                <a:latin typeface="Cambria" pitchFamily="16" charset="0"/>
              </a:rPr>
              <a:t>      </a:t>
            </a: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Родители продолжают оставаться примером для детей. Важно всё: речь, поведение, привычки, манера общения. Если родители несут позитив, 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</a:p>
          <a:p>
            <a:pPr>
              <a:buFont typeface="Arial" charset="0"/>
              <a:buNone/>
            </a:pPr>
            <a:r>
              <a:rPr lang="ru-RU" sz="2800" b="1" u="sng" smtClean="0">
                <a:solidFill>
                  <a:srgbClr val="000080"/>
                </a:solidFill>
                <a:latin typeface="Segoe Script" pitchFamily="66" charset="0"/>
              </a:rPr>
              <a:t>Источник:</a:t>
            </a: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</a:t>
            </a:r>
            <a:r>
              <a:rPr lang="en-US" sz="2800" smtClean="0">
                <a:hlinkClick r:id="rId4"/>
              </a:rPr>
              <a:t>https://infourok.ru/prezentaciya-po-vozrastnim-osobennostyam-detey-let-3258944.html</a:t>
            </a:r>
            <a:endParaRPr lang="ru-RU" sz="2800" smtClean="0"/>
          </a:p>
          <a:p>
            <a:pPr>
              <a:buFont typeface="Arial" charset="0"/>
              <a:buNone/>
            </a:pPr>
            <a:endParaRPr lang="ru-RU" sz="2800" smtClean="0">
              <a:solidFill>
                <a:srgbClr val="000080"/>
              </a:solidFill>
              <a:latin typeface="Segoe Script" pitchFamily="66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5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2143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7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УДАЧИ ВАМ В ВОСПИТАНИИ ВАШИХ ДЕТЕЙ!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Содержимое 6"/>
          <p:cNvSpPr>
            <a:spLocks noGrp="1"/>
          </p:cNvSpPr>
          <p:nvPr>
            <p:ph idx="1"/>
          </p:nvPr>
        </p:nvSpPr>
        <p:spPr>
          <a:xfrm>
            <a:off x="611188" y="836613"/>
            <a:ext cx="8004175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    </a:t>
            </a:r>
            <a:r>
              <a:rPr lang="ru-RU" b="1" smtClean="0">
                <a:solidFill>
                  <a:srgbClr val="002060"/>
                </a:solidFill>
                <a:latin typeface="Segoe Script" pitchFamily="66" charset="0"/>
              </a:rPr>
              <a:t>Возраст 5-6 лет- очень творческий, волнующий период в жизни Вашего ребенка. Только от Вас зависит, чтобы его нестандартное логическое мышление и воображение не угасли.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Содержимое 6"/>
          <p:cNvSpPr>
            <a:spLocks noGrp="1"/>
          </p:cNvSpPr>
          <p:nvPr>
            <p:ph idx="1"/>
          </p:nvPr>
        </p:nvSpPr>
        <p:spPr>
          <a:xfrm>
            <a:off x="1643063" y="857250"/>
            <a:ext cx="6961187" cy="37242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3600" b="1" smtClean="0">
                <a:solidFill>
                  <a:srgbClr val="002060"/>
                </a:solidFill>
                <a:cs typeface="Times New Roman" pitchFamily="16" charset="0"/>
              </a:rPr>
              <a:t> </a:t>
            </a:r>
            <a:r>
              <a:rPr lang="ru-RU" altLang="ru-RU" b="1" smtClean="0">
                <a:solidFill>
                  <a:srgbClr val="002060"/>
                </a:solidFill>
                <a:latin typeface="Segoe Script" pitchFamily="66" charset="0"/>
                <a:cs typeface="Times New Roman" pitchFamily="16" charset="0"/>
              </a:rPr>
              <a:t>Это период, благоприятный для развития всех познавательных процессов (внимания, восприятия, мышления, памяти, воображения), двигательной активности.</a:t>
            </a:r>
            <a:endParaRPr lang="ru-RU" b="1" smtClean="0">
              <a:solidFill>
                <a:srgbClr val="002060"/>
              </a:solidFill>
              <a:latin typeface="Segoe Script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Двигательные навыки</a:t>
            </a:r>
          </a:p>
        </p:txBody>
      </p:sp>
      <p:sp>
        <p:nvSpPr>
          <p:cNvPr id="5124" name="Содержимое 6"/>
          <p:cNvSpPr>
            <a:spLocks noGrp="1"/>
          </p:cNvSpPr>
          <p:nvPr>
            <p:ph idx="1"/>
          </p:nvPr>
        </p:nvSpPr>
        <p:spPr>
          <a:xfrm>
            <a:off x="395288" y="1628775"/>
            <a:ext cx="8291512" cy="449738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скорость движений продолжает 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возрастать</a:t>
            </a:r>
            <a:endParaRPr lang="ru-RU" sz="28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заметно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 улучшается </a:t>
            </a: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координация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ребенок может выполнять 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2-3 вида </a:t>
            </a: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двигательных навыков 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одновременно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любит бегать, соревноваться.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Эмоциональное развитие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148" name="Содержимое 6"/>
          <p:cNvSpPr>
            <a:spLocks noGrp="1"/>
          </p:cNvSpPr>
          <p:nvPr>
            <p:ph idx="1"/>
          </p:nvPr>
        </p:nvSpPr>
        <p:spPr>
          <a:xfrm>
            <a:off x="571500" y="1125538"/>
            <a:ext cx="7929563" cy="50006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имеются собственные представления о красоте.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 некоторые с удовольствием начинают слушать классическую музыку.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учатся выплескивать часть эмоций в своих любимых занятиях, стремятся управлять ими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пытаются сдерживать и скрывать свои чувства</a:t>
            </a:r>
            <a:endParaRPr lang="en-US" sz="28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Интеллектуальное развитие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172" name="Содержимое 6"/>
          <p:cNvSpPr>
            <a:spLocks noGrp="1"/>
          </p:cNvSpPr>
          <p:nvPr>
            <p:ph idx="1"/>
          </p:nvPr>
        </p:nvSpPr>
        <p:spPr>
          <a:xfrm>
            <a:off x="500063" y="1285875"/>
            <a:ext cx="8186737" cy="5143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ребенок может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различать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животных, делить их на диких и домашних.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может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объединять п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редметы, находить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сходства и различия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имеет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собственное представление 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об окружающих его физических явлениях хорошо ориентируется в пространстве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знает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, где покупают игрушки, продукты, лекарства.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пытается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освоить алфавит.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может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считать, складывать и вычитать в пределах десяти. </a:t>
            </a:r>
            <a:endParaRPr lang="en-US" sz="24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6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97538"/>
          </a:xfrm>
        </p:spPr>
        <p:txBody>
          <a:bodyPr/>
          <a:lstStyle/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Ведущая деятельность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игра со сверстниками.</a:t>
            </a:r>
            <a:endParaRPr lang="ru-RU" sz="2400" b="1" i="1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Условия успешности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собственный широкий кругозор, хорошо развитая речь.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Отношения со сверстниками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партнер по играм, предпочтения в общении.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Отношения со взрослыми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источник информации, собеседник.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Способ познания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общение со взрослым, 					сверстником, самостоятельная 					деятельность, экспериментирование.</a:t>
            </a:r>
            <a:endParaRPr lang="ru-RU" sz="2400" b="1" i="1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									Эмоции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настроение ровное, оптимистическое.</a:t>
            </a: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Признаки познавательной активности</a:t>
            </a:r>
          </a:p>
        </p:txBody>
      </p:sp>
      <p:sp>
        <p:nvSpPr>
          <p:cNvPr id="5124" name="Содержимое 6"/>
          <p:cNvSpPr>
            <a:spLocks noGrp="1"/>
          </p:cNvSpPr>
          <p:nvPr>
            <p:ph idx="1"/>
          </p:nvPr>
        </p:nvSpPr>
        <p:spPr>
          <a:xfrm>
            <a:off x="611188" y="1412875"/>
            <a:ext cx="8115300" cy="4625975"/>
          </a:xfrm>
        </p:spPr>
        <p:txBody>
          <a:bodyPr/>
          <a:lstStyle/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Ребенок сам занимается умственной деятельностью.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Предпочитает сам найти ответ на вопрос.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Просит почитать книги, дослушивает до конца.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Положительно относится к занятиям, связанным с умственным напряжением.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Часто задает вопросы.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Дожидается ответа на заданный вопрос.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Склонен к принятию собственных решений, опираясь на свои знания, умения в различных видах деятельности.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6"/>
          <p:cNvSpPr>
            <a:spLocks noGrp="1"/>
          </p:cNvSpPr>
          <p:nvPr>
            <p:ph idx="1"/>
          </p:nvPr>
        </p:nvSpPr>
        <p:spPr>
          <a:xfrm>
            <a:off x="611188" y="549275"/>
            <a:ext cx="8291512" cy="56483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80"/>
                </a:solidFill>
                <a:latin typeface="Segoe Script" pitchFamily="66" charset="0"/>
              </a:rPr>
              <a:t>Если до 5 лет ребенка интересовал окружающий мир, то после — присоединяется интерес к  взаимоотношениям людей. 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ru-RU" sz="2800" b="1" smtClean="0">
                <a:solidFill>
                  <a:srgbClr val="000080"/>
                </a:solidFill>
                <a:latin typeface="Segoe Script" pitchFamily="66" charset="0"/>
              </a:rPr>
              <a:t>Дети чувствуют любую неискренность и перестают доверять человеку, который обманул.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ru-RU" sz="2800" b="1" smtClean="0">
                <a:solidFill>
                  <a:srgbClr val="000080"/>
                </a:solidFill>
                <a:latin typeface="Segoe Script" pitchFamily="66" charset="0"/>
              </a:rPr>
              <a:t>Старшие дошкольники способны различать весь спектр человеческих эмоций, у них появляются устойчивые чувства и отношения.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132</Template>
  <TotalTime>381</TotalTime>
  <Words>563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132</vt:lpstr>
      <vt:lpstr>Слайд 1</vt:lpstr>
      <vt:lpstr>Слайд 2</vt:lpstr>
      <vt:lpstr>Слайд 3</vt:lpstr>
      <vt:lpstr>Двигательные навыки</vt:lpstr>
      <vt:lpstr>Эмоциональное развитие </vt:lpstr>
      <vt:lpstr>Интеллектуальное развитие </vt:lpstr>
      <vt:lpstr>Слайд 7</vt:lpstr>
      <vt:lpstr>Признаки познавательной активности</vt:lpstr>
      <vt:lpstr>Слайд 9</vt:lpstr>
      <vt:lpstr>Особенности поведения </vt:lpstr>
      <vt:lpstr>Причины серьезных нарушений поведения детей </vt:lpstr>
      <vt:lpstr>Слайд 12</vt:lpstr>
      <vt:lpstr>Творческое развитие </vt:lpstr>
      <vt:lpstr>Слайд 14</vt:lpstr>
      <vt:lpstr>УДАЧИ ВАМ В ВОСПИТАНИИ ВАШИХ ДЕТЕЙ!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ela</dc:creator>
  <cp:lastModifiedBy>New1</cp:lastModifiedBy>
  <cp:revision>49</cp:revision>
  <dcterms:created xsi:type="dcterms:W3CDTF">2011-12-07T02:34:02Z</dcterms:created>
  <dcterms:modified xsi:type="dcterms:W3CDTF">2023-02-08T16:06:46Z</dcterms:modified>
</cp:coreProperties>
</file>