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6" r:id="rId3"/>
    <p:sldId id="277" r:id="rId4"/>
    <p:sldId id="278" r:id="rId5"/>
    <p:sldId id="279" r:id="rId6"/>
    <p:sldId id="280" r:id="rId7"/>
    <p:sldId id="281" r:id="rId8"/>
    <p:sldId id="282" r:id="rId9"/>
    <p:sldId id="283" r:id="rId10"/>
    <p:sldId id="284" r:id="rId11"/>
    <p:sldId id="287" r:id="rId12"/>
    <p:sldId id="285" r:id="rId13"/>
    <p:sldId id="290" r:id="rId14"/>
    <p:sldId id="286" r:id="rId15"/>
    <p:sldId id="288" r:id="rId16"/>
  </p:sldIdLst>
  <p:sldSz cx="9144000" cy="6858000" type="screen4x3"/>
  <p:notesSz cx="6858000" cy="9144000"/>
  <p:defaultTextStyle>
    <a:defPPr>
      <a:defRPr lang="fr-FR"/>
    </a:defPPr>
    <a:lvl1pPr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774"/>
    <a:srgbClr val="204C82"/>
    <a:srgbClr val="142F5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648" autoAdjust="0"/>
    <p:restoredTop sz="94046" autoAdjust="0"/>
  </p:normalViewPr>
  <p:slideViewPr>
    <p:cSldViewPr>
      <p:cViewPr varScale="1">
        <p:scale>
          <a:sx n="69" d="100"/>
          <a:sy n="69" d="100"/>
        </p:scale>
        <p:origin x="-157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47271E-1C01-489B-B391-9C5E2A3CBDFC}" type="datetimeFigureOut">
              <a:rPr lang="fr-FR"/>
              <a:pPr>
                <a:defRPr/>
              </a:pPr>
              <a:t>08/02/2023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864A03-D444-4140-8A3B-714DBC1E50D8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0A00C6-045F-4CA2-A6CE-96E75DECFD29}" type="datetimeFigureOut">
              <a:rPr lang="fr-FR"/>
              <a:pPr>
                <a:defRPr/>
              </a:pPr>
              <a:t>08/02/2023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1400EF-DB35-4B94-B163-FA52EF6B1A13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5A61F7-46C2-49F2-9730-952186AC56B0}" type="datetimeFigureOut">
              <a:rPr lang="fr-FR"/>
              <a:pPr>
                <a:defRPr/>
              </a:pPr>
              <a:t>08/02/2023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AEECE8-5623-403D-9500-C3FA1509F7A3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623CDA-9467-4EA1-A05C-EB601FC49588}" type="datetimeFigureOut">
              <a:rPr lang="fr-FR"/>
              <a:pPr>
                <a:defRPr/>
              </a:pPr>
              <a:t>08/02/2023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9E4DA-3947-40C4-B0C2-EB96E3992F0C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2B8642-47F5-46FE-BA87-F5BD4D178307}" type="datetimeFigureOut">
              <a:rPr lang="fr-FR"/>
              <a:pPr>
                <a:defRPr/>
              </a:pPr>
              <a:t>08/02/2023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664FA3-5C3F-44E3-8484-D3E0904C92D0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B9FF99-8699-491F-BDFB-F1510ED17C2B}" type="datetimeFigureOut">
              <a:rPr lang="fr-FR"/>
              <a:pPr>
                <a:defRPr/>
              </a:pPr>
              <a:t>08/02/2023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5B466E-5536-432A-A253-B12F231D1EF9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556D14-A9D5-43F7-93D5-3F3D9947F4B5}" type="datetimeFigureOut">
              <a:rPr lang="fr-FR"/>
              <a:pPr>
                <a:defRPr/>
              </a:pPr>
              <a:t>08/02/2023</a:t>
            </a:fld>
            <a:endParaRPr lang="fr-CA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E9AA86-92F7-457A-AEC3-4F2D7E481AE8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0634A6-02B9-4B47-B876-EB29AE20C3D0}" type="datetimeFigureOut">
              <a:rPr lang="fr-FR"/>
              <a:pPr>
                <a:defRPr/>
              </a:pPr>
              <a:t>08/02/2023</a:t>
            </a:fld>
            <a:endParaRPr lang="fr-CA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36A6D9-D0F7-4D3A-9360-644D1E89EE8B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207E14-CAD1-4C98-A452-A2380EE89838}" type="datetimeFigureOut">
              <a:rPr lang="fr-FR"/>
              <a:pPr>
                <a:defRPr/>
              </a:pPr>
              <a:t>08/02/2023</a:t>
            </a:fld>
            <a:endParaRPr lang="fr-CA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128B96-C9A1-49D7-B729-2C7FD8AD9FFE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A11A4B-307D-46BB-A749-9E510BA4C04E}" type="datetimeFigureOut">
              <a:rPr lang="fr-FR"/>
              <a:pPr>
                <a:defRPr/>
              </a:pPr>
              <a:t>08/02/2023</a:t>
            </a:fld>
            <a:endParaRPr lang="fr-CA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B0663D-D26B-452B-AA9D-0A18A0E525EC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C05FF6-6ED5-476E-8E6D-634E6A208B40}" type="datetimeFigureOut">
              <a:rPr lang="fr-FR"/>
              <a:pPr>
                <a:defRPr/>
              </a:pPr>
              <a:t>08/02/2023</a:t>
            </a:fld>
            <a:endParaRPr lang="fr-CA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5E11FE-499C-4E70-A0D8-17B406C6F303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CA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212594-6B5F-4484-99A8-619A2391B80A}" type="datetimeFigureOut">
              <a:rPr lang="fr-FR"/>
              <a:pPr>
                <a:defRPr/>
              </a:pPr>
              <a:t>08/02/2023</a:t>
            </a:fld>
            <a:endParaRPr lang="fr-CA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0C35C2-ABDD-4B30-A28D-C76CB5547670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ru-RU" smtClean="0"/>
              <a:t>Cliquez pour modifier le style du titre</a:t>
            </a:r>
            <a:endParaRPr lang="fr-CA" altLang="ru-RU" smtClean="0"/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ru-RU" smtClean="0"/>
              <a:t>Cliquez pour modifier les styles du texte du masque</a:t>
            </a:r>
          </a:p>
          <a:p>
            <a:pPr lvl="1"/>
            <a:r>
              <a:rPr lang="fr-FR" altLang="ru-RU" smtClean="0"/>
              <a:t>Deuxième niveau</a:t>
            </a:r>
          </a:p>
          <a:p>
            <a:pPr lvl="2"/>
            <a:r>
              <a:rPr lang="fr-FR" altLang="ru-RU" smtClean="0"/>
              <a:t>Troisième niveau</a:t>
            </a:r>
          </a:p>
          <a:p>
            <a:pPr lvl="3"/>
            <a:r>
              <a:rPr lang="fr-FR" altLang="ru-RU" smtClean="0"/>
              <a:t>Quatrième niveau</a:t>
            </a:r>
          </a:p>
          <a:p>
            <a:pPr lvl="4"/>
            <a:r>
              <a:rPr lang="fr-FR" altLang="ru-RU" smtClean="0"/>
              <a:t>Cinquième niveau</a:t>
            </a:r>
            <a:endParaRPr lang="fr-CA" altLang="ru-RU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9FDFB4A-C9D0-4E7C-829D-9407B9C44DEF}" type="datetimeFigureOut">
              <a:rPr lang="fr-FR"/>
              <a:pPr>
                <a:defRPr/>
              </a:pPr>
              <a:t>08/02/2023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375846F-7B33-416A-A0D9-E6C105616590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infourok.ru/prezentaciya-po-vozrastnim-osobennostyam-detey-let-3258944.html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screen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7" descr="http://static.wixstatic.com/media/deb06f_fabd3a61d06d49b68c5fd1c30b2ac3db.jpg_srz_961_724_85_22_0.50_1.20_0.00_jpg_srz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971600" y="1412776"/>
            <a:ext cx="7215188" cy="1563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endParaRPr lang="ru-RU" sz="1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Script" pitchFamily="66" charset="0"/>
              <a:ea typeface="+mj-ea"/>
              <a:cs typeface="+mj-cs"/>
            </a:endParaRPr>
          </a:p>
          <a:p>
            <a:pPr algn="ctr" eaLnBrk="0" hangingPunct="0">
              <a:defRPr/>
            </a:pPr>
            <a:endParaRPr lang="ru-RU" sz="1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Script" pitchFamily="66" charset="0"/>
              <a:ea typeface="+mj-ea"/>
              <a:cs typeface="+mj-cs"/>
            </a:endParaRPr>
          </a:p>
          <a:p>
            <a:pPr algn="ctr" eaLnBrk="0" hangingPunct="0">
              <a:defRPr/>
            </a:pPr>
            <a:endParaRPr lang="ru-RU" sz="1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Script" pitchFamily="66" charset="0"/>
              <a:ea typeface="+mj-ea"/>
              <a:cs typeface="+mj-cs"/>
            </a:endParaRPr>
          </a:p>
          <a:p>
            <a:pPr algn="ctr" eaLnBrk="0" hangingPunct="0">
              <a:defRPr/>
            </a:pPr>
            <a:endParaRPr lang="ru-RU" sz="1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Script" pitchFamily="66" charset="0"/>
              <a:ea typeface="+mj-ea"/>
              <a:cs typeface="+mj-cs"/>
            </a:endParaRPr>
          </a:p>
          <a:p>
            <a:pPr algn="ctr" eaLnBrk="0" hangingPunct="0">
              <a:defRPr/>
            </a:pPr>
            <a:r>
              <a:rPr lang="ru-RU" sz="1600" b="1" dirty="0">
                <a:solidFill>
                  <a:srgbClr val="002060"/>
                </a:solidFill>
                <a:latin typeface="Segoe Script" pitchFamily="66" charset="0"/>
                <a:ea typeface="+mj-ea"/>
                <a:cs typeface="+mj-cs"/>
              </a:rPr>
              <a:t>Муниципальное бюджетное дошкольное образовательное учреждение «Каргасокский детский сад №1»</a:t>
            </a:r>
          </a:p>
          <a:p>
            <a:pPr algn="ctr" eaLnBrk="0" hangingPunct="0">
              <a:defRPr/>
            </a:pPr>
            <a:endParaRPr lang="ru-RU" sz="1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Script" pitchFamily="66" charset="0"/>
              <a:ea typeface="+mj-ea"/>
              <a:cs typeface="+mj-cs"/>
            </a:endParaRPr>
          </a:p>
          <a:p>
            <a:pPr algn="ctr" eaLnBrk="0" hangingPunct="0">
              <a:defRPr/>
            </a:pPr>
            <a:r>
              <a:rPr lang="ru-RU" sz="5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itchFamily="66" charset="0"/>
                <a:ea typeface="+mj-ea"/>
                <a:cs typeface="+mj-cs"/>
              </a:rPr>
              <a:t>Возрастные особенности детей 5-6 </a:t>
            </a:r>
            <a:r>
              <a:rPr lang="ru-RU" sz="5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itchFamily="66" charset="0"/>
                <a:ea typeface="+mj-ea"/>
                <a:cs typeface="+mj-cs"/>
              </a:rPr>
              <a:t>лет</a:t>
            </a:r>
            <a:endParaRPr lang="ru-RU" sz="3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Script" pitchFamily="66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screen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Рисунок 7" descr="http://static.wixstatic.com/media/deb06f_fabd3a61d06d49b68c5fd1c30b2ac3db.jpg_srz_961_724_85_22_0.50_1.20_0.00_jpg_srz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Заголовок 5"/>
          <p:cNvSpPr>
            <a:spLocks noGrp="1"/>
          </p:cNvSpPr>
          <p:nvPr>
            <p:ph type="title"/>
          </p:nvPr>
        </p:nvSpPr>
        <p:spPr>
          <a:xfrm>
            <a:off x="468313" y="476250"/>
            <a:ext cx="8229600" cy="1008063"/>
          </a:xfrm>
        </p:spPr>
        <p:txBody>
          <a:bodyPr/>
          <a:lstStyle/>
          <a:p>
            <a:pPr>
              <a:defRPr/>
            </a:pPr>
            <a:r>
              <a:rPr lang="ru-RU" sz="4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itchFamily="66" charset="0"/>
              </a:rPr>
              <a:t>Особенности поведения</a:t>
            </a:r>
            <a:r>
              <a:rPr lang="en-US" sz="3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3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36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268" name="Содержимое 6"/>
          <p:cNvSpPr>
            <a:spLocks noGrp="1"/>
          </p:cNvSpPr>
          <p:nvPr>
            <p:ph idx="1"/>
          </p:nvPr>
        </p:nvSpPr>
        <p:spPr>
          <a:xfrm>
            <a:off x="250825" y="981075"/>
            <a:ext cx="8642350" cy="5145088"/>
          </a:xfrm>
        </p:spPr>
        <p:txBody>
          <a:bodyPr/>
          <a:lstStyle/>
          <a:p>
            <a:r>
              <a:rPr lang="ru-RU" sz="2400" smtClean="0">
                <a:solidFill>
                  <a:srgbClr val="002060"/>
                </a:solidFill>
                <a:latin typeface="Segoe Script" pitchFamily="66" charset="0"/>
              </a:rPr>
              <a:t>обо всем имеет собственное мнение</a:t>
            </a:r>
          </a:p>
          <a:p>
            <a:r>
              <a:rPr lang="ru-RU" sz="2400" smtClean="0">
                <a:solidFill>
                  <a:srgbClr val="002060"/>
                </a:solidFill>
                <a:latin typeface="Segoe Script" pitchFamily="66" charset="0"/>
              </a:rPr>
              <a:t>может объяснить, кто и почему ему нравится</a:t>
            </a:r>
          </a:p>
          <a:p>
            <a:r>
              <a:rPr lang="ru-RU" sz="2400" smtClean="0">
                <a:solidFill>
                  <a:srgbClr val="002060"/>
                </a:solidFill>
                <a:latin typeface="Segoe Script" pitchFamily="66" charset="0"/>
              </a:rPr>
              <a:t>наблюдателен</a:t>
            </a:r>
          </a:p>
          <a:p>
            <a:r>
              <a:rPr lang="ru-RU" sz="2400" smtClean="0">
                <a:solidFill>
                  <a:srgbClr val="002060"/>
                </a:solidFill>
                <a:latin typeface="Segoe Script" pitchFamily="66" charset="0"/>
              </a:rPr>
              <a:t>стремится отыскать причины и связи между различными явлениями</a:t>
            </a:r>
          </a:p>
          <a:p>
            <a:r>
              <a:rPr lang="ru-RU" sz="2400" smtClean="0">
                <a:solidFill>
                  <a:srgbClr val="002060"/>
                </a:solidFill>
                <a:latin typeface="Segoe Script" pitchFamily="66" charset="0"/>
              </a:rPr>
              <a:t>становится очень самостоятельным</a:t>
            </a:r>
          </a:p>
          <a:p>
            <a:r>
              <a:rPr lang="ru-RU" sz="2400" smtClean="0">
                <a:solidFill>
                  <a:srgbClr val="002060"/>
                </a:solidFill>
                <a:latin typeface="Segoe Script" pitchFamily="66" charset="0"/>
              </a:rPr>
              <a:t>может заниматься новым интересным занятием более чем полчаса</a:t>
            </a:r>
          </a:p>
          <a:p>
            <a:r>
              <a:rPr lang="ru-RU" sz="2400" smtClean="0">
                <a:solidFill>
                  <a:srgbClr val="002060"/>
                </a:solidFill>
                <a:latin typeface="Segoe Script" pitchFamily="66" charset="0"/>
              </a:rPr>
              <a:t> применяет в играх  новые знания, выдумывает сюжеты игр</a:t>
            </a:r>
          </a:p>
          <a:p>
            <a:r>
              <a:rPr lang="ru-RU" sz="2400" smtClean="0">
                <a:solidFill>
                  <a:srgbClr val="002060"/>
                </a:solidFill>
                <a:latin typeface="Segoe Script" pitchFamily="66" charset="0"/>
              </a:rPr>
              <a:t>становится более аккуратным </a:t>
            </a:r>
          </a:p>
          <a:p>
            <a:r>
              <a:rPr lang="ru-RU" sz="2400" smtClean="0">
                <a:solidFill>
                  <a:srgbClr val="002060"/>
                </a:solidFill>
                <a:latin typeface="Segoe Script" pitchFamily="66" charset="0"/>
              </a:rPr>
              <a:t>помогает по хозяйству. </a:t>
            </a:r>
            <a:endParaRPr lang="en-US" sz="2400" smtClean="0">
              <a:solidFill>
                <a:srgbClr val="002060"/>
              </a:solidFill>
              <a:latin typeface="Segoe Script" pitchFamily="66" charset="0"/>
            </a:endParaRPr>
          </a:p>
          <a:p>
            <a:pPr>
              <a:buFont typeface="Arial" charset="0"/>
              <a:buNone/>
            </a:pPr>
            <a:endParaRPr lang="ru-RU" smtClean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785813" y="1649413"/>
            <a:ext cx="7215187" cy="1563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endParaRPr lang="ru-RU" sz="400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itchFamily="2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screen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Рисунок 7" descr="http://static.wixstatic.com/media/deb06f_fabd3a61d06d49b68c5fd1c30b2ac3db.jpg_srz_961_724_85_22_0.50_1.20_0.00_jpg_srz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itchFamily="66" charset="0"/>
              </a:rPr>
              <a:t>Причины серьезных нарушений поведения детей </a:t>
            </a:r>
          </a:p>
        </p:txBody>
      </p:sp>
      <p:sp>
        <p:nvSpPr>
          <p:cNvPr id="12292" name="Содержимое 6"/>
          <p:cNvSpPr>
            <a:spLocks noGrp="1"/>
          </p:cNvSpPr>
          <p:nvPr>
            <p:ph idx="1"/>
          </p:nvPr>
        </p:nvSpPr>
        <p:spPr>
          <a:xfrm>
            <a:off x="500063" y="1500188"/>
            <a:ext cx="8186737" cy="5000625"/>
          </a:xfrm>
        </p:spPr>
        <p:txBody>
          <a:bodyPr/>
          <a:lstStyle/>
          <a:p>
            <a:pPr algn="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800" b="1" smtClean="0">
                <a:solidFill>
                  <a:srgbClr val="002774"/>
                </a:solidFill>
                <a:latin typeface="Segoe Script" pitchFamily="66" charset="0"/>
              </a:rPr>
              <a:t>Борьба за внимание </a:t>
            </a:r>
            <a:endParaRPr lang="ru-RU" sz="2800" smtClean="0">
              <a:solidFill>
                <a:srgbClr val="002774"/>
              </a:solidFill>
              <a:latin typeface="Segoe Script" pitchFamily="66" charset="0"/>
            </a:endParaRPr>
          </a:p>
          <a:p>
            <a:pPr algn="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800" b="1" smtClean="0">
                <a:solidFill>
                  <a:srgbClr val="002774"/>
                </a:solidFill>
                <a:latin typeface="Segoe Script" pitchFamily="66" charset="0"/>
              </a:rPr>
              <a:t>Борьба за самоутверждение (</a:t>
            </a:r>
            <a:r>
              <a:rPr lang="ru-RU" sz="2800" smtClean="0">
                <a:solidFill>
                  <a:srgbClr val="002774"/>
                </a:solidFill>
                <a:latin typeface="Segoe Script" pitchFamily="66" charset="0"/>
              </a:rPr>
              <a:t>против чрезмерной родительской опеки и власти)</a:t>
            </a:r>
          </a:p>
          <a:p>
            <a:pPr algn="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800" b="1" smtClean="0">
                <a:solidFill>
                  <a:srgbClr val="002774"/>
                </a:solidFill>
                <a:latin typeface="Segoe Script" pitchFamily="66" charset="0"/>
              </a:rPr>
              <a:t>Потеря веры в собственный успех </a:t>
            </a:r>
            <a:r>
              <a:rPr lang="ru-RU" sz="2800" smtClean="0">
                <a:solidFill>
                  <a:srgbClr val="002774"/>
                </a:solidFill>
                <a:latin typeface="Segoe Script" pitchFamily="66" charset="0"/>
              </a:rPr>
              <a:t>(после нескольких неудач приходит к выводу: «Нечего стараться, 			все равно ничего не выйдет»)</a:t>
            </a:r>
          </a:p>
          <a:p>
            <a:pPr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mtClean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785813" y="1649413"/>
            <a:ext cx="7215187" cy="1563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endParaRPr lang="ru-RU" sz="400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itchFamily="2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screen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Рисунок 7" descr="http://static.wixstatic.com/media/deb06f_fabd3a61d06d49b68c5fd1c30b2ac3db.jpg_srz_961_724_85_22_0.50_1.20_0.00_jpg_srz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5" name="Содержимое 6"/>
          <p:cNvSpPr>
            <a:spLocks noGrp="1"/>
          </p:cNvSpPr>
          <p:nvPr>
            <p:ph idx="1"/>
          </p:nvPr>
        </p:nvSpPr>
        <p:spPr>
          <a:xfrm>
            <a:off x="857250" y="1052513"/>
            <a:ext cx="7829550" cy="5073650"/>
          </a:xfrm>
        </p:spPr>
        <p:txBody>
          <a:bodyPr/>
          <a:lstStyle/>
          <a:p>
            <a:pPr>
              <a:spcBef>
                <a:spcPts val="800"/>
              </a:spcBef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800" smtClean="0">
                <a:solidFill>
                  <a:srgbClr val="000080"/>
                </a:solidFill>
                <a:latin typeface="Segoe Script" pitchFamily="66" charset="0"/>
              </a:rPr>
              <a:t>   Часто в этом возрасте появляется такая черта, как лживость, т. е. целенаправленное искажение истины.</a:t>
            </a:r>
          </a:p>
          <a:p>
            <a:pPr>
              <a:spcBef>
                <a:spcPts val="800"/>
              </a:spcBef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800" smtClean="0">
                <a:solidFill>
                  <a:srgbClr val="000080"/>
                </a:solidFill>
                <a:latin typeface="Segoe Script" pitchFamily="66" charset="0"/>
              </a:rPr>
              <a:t>   Формируются основные черты характера ребенка. </a:t>
            </a:r>
          </a:p>
          <a:p>
            <a:pPr>
              <a:spcBef>
                <a:spcPts val="800"/>
              </a:spcBef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800" smtClean="0">
                <a:solidFill>
                  <a:srgbClr val="000080"/>
                </a:solidFill>
                <a:latin typeface="Segoe Script" pitchFamily="66" charset="0"/>
              </a:rPr>
              <a:t>   Уже можно понять, каким будет ребенок в будущем.</a:t>
            </a:r>
          </a:p>
          <a:p>
            <a:pPr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mtClean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785813" y="1649413"/>
            <a:ext cx="7215187" cy="1563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endParaRPr lang="ru-RU" sz="400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itchFamily="2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screen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Рисунок 7" descr="http://static.wixstatic.com/media/deb06f_fabd3a61d06d49b68c5fd1c30b2ac3db.jpg_srz_961_724_85_22_0.50_1.20_0.00_jpg_srz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57200" y="549275"/>
            <a:ext cx="8229600" cy="1150938"/>
          </a:xfrm>
        </p:spPr>
        <p:txBody>
          <a:bodyPr/>
          <a:lstStyle/>
          <a:p>
            <a:pPr>
              <a:defRPr/>
            </a:pPr>
            <a:r>
              <a:rPr lang="ru-RU" sz="4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itchFamily="66" charset="0"/>
              </a:rPr>
              <a:t>Творческое развитие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340" name="Содержимое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800"/>
              </a:spcBef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400" smtClean="0">
                <a:solidFill>
                  <a:srgbClr val="000080"/>
                </a:solidFill>
                <a:latin typeface="Segoe Script" pitchFamily="66" charset="0"/>
              </a:rPr>
              <a:t>   </a:t>
            </a:r>
            <a:r>
              <a:rPr lang="ru-RU" sz="2400" smtClean="0">
                <a:solidFill>
                  <a:srgbClr val="002060"/>
                </a:solidFill>
                <a:latin typeface="Segoe Script" pitchFamily="66" charset="0"/>
              </a:rPr>
              <a:t>Этот </a:t>
            </a:r>
            <a:r>
              <a:rPr lang="ru-RU" sz="2400" b="1" smtClean="0">
                <a:solidFill>
                  <a:srgbClr val="002060"/>
                </a:solidFill>
                <a:latin typeface="Segoe Script" pitchFamily="66" charset="0"/>
              </a:rPr>
              <a:t>возраст</a:t>
            </a:r>
            <a:r>
              <a:rPr lang="ru-RU" sz="2400" smtClean="0">
                <a:solidFill>
                  <a:srgbClr val="002060"/>
                </a:solidFill>
                <a:latin typeface="Segoe Script" pitchFamily="66" charset="0"/>
              </a:rPr>
              <a:t> - пик творческого развития ребенка:</a:t>
            </a:r>
          </a:p>
          <a:p>
            <a:pPr>
              <a:spcBef>
                <a:spcPts val="8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400" smtClean="0">
                <a:solidFill>
                  <a:srgbClr val="002060"/>
                </a:solidFill>
                <a:latin typeface="Segoe Script" pitchFamily="66" charset="0"/>
              </a:rPr>
              <a:t>очень привлекает живопись (ребенок может подолгу рассматривать картины и краски, с удовольствием рисует сам)</a:t>
            </a:r>
          </a:p>
          <a:p>
            <a:pPr>
              <a:spcBef>
                <a:spcPts val="8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400" smtClean="0">
                <a:solidFill>
                  <a:srgbClr val="002060"/>
                </a:solidFill>
                <a:latin typeface="Segoe Script" pitchFamily="66" charset="0"/>
              </a:rPr>
              <a:t> пытается что- то срисовывать с картины и придумывать свой сюжет. </a:t>
            </a:r>
          </a:p>
          <a:p>
            <a:pPr>
              <a:spcBef>
                <a:spcPts val="8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400" smtClean="0">
                <a:solidFill>
                  <a:srgbClr val="002060"/>
                </a:solidFill>
                <a:latin typeface="Segoe Script" pitchFamily="66" charset="0"/>
              </a:rPr>
              <a:t>детализирует объекты, особенно людей</a:t>
            </a:r>
          </a:p>
          <a:p>
            <a:pPr>
              <a:spcBef>
                <a:spcPts val="800"/>
              </a:spcBef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400" b="1" u="sng" smtClean="0">
                <a:solidFill>
                  <a:srgbClr val="002060"/>
                </a:solidFill>
                <a:latin typeface="Segoe Script" pitchFamily="66" charset="0"/>
              </a:rPr>
              <a:t>Считается, что детские рисунки - ключ к внутреннему миру малыша. </a:t>
            </a:r>
          </a:p>
          <a:p>
            <a:pPr>
              <a:spcBef>
                <a:spcPts val="800"/>
              </a:spcBef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US" sz="2400" smtClean="0">
              <a:latin typeface="Segoe Script" pitchFamily="66" charset="0"/>
            </a:endParaRPr>
          </a:p>
          <a:p>
            <a:pPr>
              <a:spcBef>
                <a:spcPts val="800"/>
              </a:spcBef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mtClean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785813" y="1649413"/>
            <a:ext cx="7215187" cy="1563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endParaRPr lang="ru-RU" sz="400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itchFamily="2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screen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Рисунок 7" descr="http://static.wixstatic.com/media/deb06f_fabd3a61d06d49b68c5fd1c30b2ac3db.jpg_srz_961_724_85_22_0.50_1.20_0.00_jpg_srz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Содержимое 6"/>
          <p:cNvSpPr>
            <a:spLocks noGrp="1"/>
          </p:cNvSpPr>
          <p:nvPr>
            <p:ph idx="1"/>
          </p:nvPr>
        </p:nvSpPr>
        <p:spPr>
          <a:xfrm>
            <a:off x="714375" y="928688"/>
            <a:ext cx="7972425" cy="5197475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sz="2800" b="1" smtClean="0">
                <a:solidFill>
                  <a:srgbClr val="000080"/>
                </a:solidFill>
                <a:latin typeface="Cambria" pitchFamily="16" charset="0"/>
              </a:rPr>
              <a:t>      </a:t>
            </a:r>
            <a:r>
              <a:rPr lang="ru-RU" sz="2800" smtClean="0">
                <a:solidFill>
                  <a:srgbClr val="000080"/>
                </a:solidFill>
                <a:latin typeface="Segoe Script" pitchFamily="66" charset="0"/>
              </a:rPr>
              <a:t>Родители продолжают оставаться примером для детей. Важно всё: речь, поведение, привычки, манера общения. Если родители несут позитив,  если у ребенка на душе хорошо, нет страха, обиды, тревоги, то любую информацию (личностную и интеллектуальную) можно заложить в ребенка.</a:t>
            </a:r>
          </a:p>
          <a:p>
            <a:pPr>
              <a:buFont typeface="Arial" charset="0"/>
              <a:buNone/>
            </a:pPr>
            <a:r>
              <a:rPr lang="ru-RU" sz="2800" b="1" u="sng" smtClean="0">
                <a:solidFill>
                  <a:srgbClr val="000080"/>
                </a:solidFill>
                <a:latin typeface="Segoe Script" pitchFamily="66" charset="0"/>
              </a:rPr>
              <a:t>Источник:</a:t>
            </a:r>
            <a:r>
              <a:rPr lang="ru-RU" sz="2800" smtClean="0">
                <a:solidFill>
                  <a:srgbClr val="000080"/>
                </a:solidFill>
                <a:latin typeface="Segoe Script" pitchFamily="66" charset="0"/>
              </a:rPr>
              <a:t> </a:t>
            </a:r>
            <a:r>
              <a:rPr lang="en-US" sz="2800" smtClean="0">
                <a:hlinkClick r:id="rId4"/>
              </a:rPr>
              <a:t>https://infourok.ru/prezentaciya-po-vozrastnim-osobennostyam-detey-let-3258944.html</a:t>
            </a:r>
            <a:endParaRPr lang="ru-RU" sz="2800" smtClean="0"/>
          </a:p>
          <a:p>
            <a:pPr>
              <a:buFont typeface="Arial" charset="0"/>
              <a:buNone/>
            </a:pPr>
            <a:endParaRPr lang="ru-RU" sz="2800" smtClean="0">
              <a:solidFill>
                <a:srgbClr val="000080"/>
              </a:solidFill>
              <a:latin typeface="Segoe Script" pitchFamily="66" charset="0"/>
            </a:endParaRPr>
          </a:p>
          <a:p>
            <a:pPr>
              <a:buFont typeface="Arial" charset="0"/>
              <a:buNone/>
            </a:pPr>
            <a:endParaRPr lang="ru-RU" smtClean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785813" y="1649413"/>
            <a:ext cx="7215187" cy="1563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endParaRPr lang="ru-RU" sz="400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itchFamily="2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screen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Рисунок 7" descr="http://static.wixstatic.com/media/deb06f_fabd3a61d06d49b68c5fd1c30b2ac3db.jpg_srz_961_724_85_22_0.50_1.20_0.00_jpg_srz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Заголовок 5"/>
          <p:cNvSpPr>
            <a:spLocks noGrp="1"/>
          </p:cNvSpPr>
          <p:nvPr>
            <p:ph type="title"/>
          </p:nvPr>
        </p:nvSpPr>
        <p:spPr>
          <a:xfrm>
            <a:off x="468313" y="1628775"/>
            <a:ext cx="8229600" cy="2143125"/>
          </a:xfrm>
        </p:spPr>
        <p:txBody>
          <a:bodyPr/>
          <a:lstStyle/>
          <a:p>
            <a:pPr>
              <a:defRPr/>
            </a:pPr>
            <a:r>
              <a:rPr lang="ru-RU" b="1" dirty="0" smtClean="0">
                <a:solidFill>
                  <a:srgbClr val="00277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itchFamily="2" charset="0"/>
              </a:rPr>
              <a:t>УДАЧИ ВАМ В ВОСПИТАНИИ ВАШИХ ДЕТЕЙ!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screen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Рисунок 7" descr="http://static.wixstatic.com/media/deb06f_fabd3a61d06d49b68c5fd1c30b2ac3db.jpg_srz_961_724_85_22_0.50_1.20_0.00_jpg_srz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Содержимое 6"/>
          <p:cNvSpPr>
            <a:spLocks noGrp="1"/>
          </p:cNvSpPr>
          <p:nvPr>
            <p:ph idx="1"/>
          </p:nvPr>
        </p:nvSpPr>
        <p:spPr>
          <a:xfrm>
            <a:off x="611188" y="836613"/>
            <a:ext cx="8004175" cy="572135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b="1" smtClean="0">
                <a:solidFill>
                  <a:srgbClr val="002060"/>
                </a:solidFill>
              </a:rPr>
              <a:t>     </a:t>
            </a:r>
            <a:r>
              <a:rPr lang="ru-RU" b="1" smtClean="0">
                <a:solidFill>
                  <a:srgbClr val="002060"/>
                </a:solidFill>
                <a:latin typeface="Segoe Script" pitchFamily="66" charset="0"/>
              </a:rPr>
              <a:t>Возраст 5-6 лет- очень творческий, волнующий период в жизни Вашего ребенка. Только от Вас зависит, чтобы его нестандартное логическое мышление и воображение не угасли.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screen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Рисунок 7" descr="http://static.wixstatic.com/media/deb06f_fabd3a61d06d49b68c5fd1c30b2ac3db.jpg_srz_961_724_85_22_0.50_1.20_0.00_jpg_srz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Содержимое 6"/>
          <p:cNvSpPr>
            <a:spLocks noGrp="1"/>
          </p:cNvSpPr>
          <p:nvPr>
            <p:ph idx="1"/>
          </p:nvPr>
        </p:nvSpPr>
        <p:spPr>
          <a:xfrm>
            <a:off x="1643063" y="857250"/>
            <a:ext cx="6961187" cy="3724275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altLang="ru-RU" sz="3600" b="1" smtClean="0">
                <a:solidFill>
                  <a:srgbClr val="002060"/>
                </a:solidFill>
                <a:cs typeface="Times New Roman" pitchFamily="16" charset="0"/>
              </a:rPr>
              <a:t> </a:t>
            </a:r>
            <a:r>
              <a:rPr lang="ru-RU" altLang="ru-RU" b="1" smtClean="0">
                <a:solidFill>
                  <a:srgbClr val="002060"/>
                </a:solidFill>
                <a:latin typeface="Segoe Script" pitchFamily="66" charset="0"/>
                <a:cs typeface="Times New Roman" pitchFamily="16" charset="0"/>
              </a:rPr>
              <a:t>Это период, благоприятный для развития всех познавательных процессов (внимания, восприятия, мышления, памяти, воображения), двигательной активности.</a:t>
            </a:r>
            <a:endParaRPr lang="ru-RU" b="1" smtClean="0">
              <a:solidFill>
                <a:srgbClr val="002060"/>
              </a:solidFill>
              <a:latin typeface="Segoe Script" pitchFamily="66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785813" y="1649413"/>
            <a:ext cx="7215187" cy="1563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endParaRPr lang="ru-RU" sz="400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itchFamily="2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screen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Рисунок 7" descr="http://static.wixstatic.com/media/deb06f_fabd3a61d06d49b68c5fd1c30b2ac3db.jpg_srz_961_724_85_22_0.50_1.20_0.00_jpg_srz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Заголовок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37"/>
          </a:xfrm>
        </p:spPr>
        <p:txBody>
          <a:bodyPr/>
          <a:lstStyle/>
          <a:p>
            <a:pPr>
              <a:defRPr/>
            </a:pP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itchFamily="66" charset="0"/>
              </a:rPr>
              <a:t>Двигательные навыки</a:t>
            </a:r>
          </a:p>
        </p:txBody>
      </p:sp>
      <p:sp>
        <p:nvSpPr>
          <p:cNvPr id="5124" name="Содержимое 6"/>
          <p:cNvSpPr>
            <a:spLocks noGrp="1"/>
          </p:cNvSpPr>
          <p:nvPr>
            <p:ph idx="1"/>
          </p:nvPr>
        </p:nvSpPr>
        <p:spPr>
          <a:xfrm>
            <a:off x="395288" y="1628775"/>
            <a:ext cx="8291512" cy="4497388"/>
          </a:xfrm>
        </p:spPr>
        <p:txBody>
          <a:bodyPr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800" smtClean="0">
                <a:solidFill>
                  <a:srgbClr val="002060"/>
                </a:solidFill>
                <a:latin typeface="Segoe Script" pitchFamily="66" charset="0"/>
              </a:rPr>
              <a:t>скорость движений продолжает </a:t>
            </a:r>
            <a:r>
              <a:rPr lang="ru-RU" sz="2800" b="1" smtClean="0">
                <a:solidFill>
                  <a:srgbClr val="002060"/>
                </a:solidFill>
                <a:latin typeface="Segoe Script" pitchFamily="66" charset="0"/>
              </a:rPr>
              <a:t>возрастать</a:t>
            </a:r>
            <a:endParaRPr lang="ru-RU" sz="2800" smtClean="0">
              <a:solidFill>
                <a:srgbClr val="002060"/>
              </a:solidFill>
              <a:latin typeface="Segoe Script" pitchFamily="66" charset="0"/>
            </a:endParaRP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800" smtClean="0">
                <a:solidFill>
                  <a:srgbClr val="002060"/>
                </a:solidFill>
                <a:latin typeface="Segoe Script" pitchFamily="66" charset="0"/>
              </a:rPr>
              <a:t>заметно</a:t>
            </a:r>
            <a:r>
              <a:rPr lang="ru-RU" sz="2800" b="1" smtClean="0">
                <a:solidFill>
                  <a:srgbClr val="002060"/>
                </a:solidFill>
                <a:latin typeface="Segoe Script" pitchFamily="66" charset="0"/>
              </a:rPr>
              <a:t> улучшается </a:t>
            </a:r>
            <a:r>
              <a:rPr lang="ru-RU" sz="2800" smtClean="0">
                <a:solidFill>
                  <a:srgbClr val="002060"/>
                </a:solidFill>
                <a:latin typeface="Segoe Script" pitchFamily="66" charset="0"/>
              </a:rPr>
              <a:t>координация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800" smtClean="0">
                <a:solidFill>
                  <a:srgbClr val="002060"/>
                </a:solidFill>
                <a:latin typeface="Segoe Script" pitchFamily="66" charset="0"/>
              </a:rPr>
              <a:t>ребенок может выполнять </a:t>
            </a:r>
            <a:r>
              <a:rPr lang="ru-RU" sz="2800" b="1" smtClean="0">
                <a:solidFill>
                  <a:srgbClr val="002060"/>
                </a:solidFill>
                <a:latin typeface="Segoe Script" pitchFamily="66" charset="0"/>
              </a:rPr>
              <a:t>2-3 вида </a:t>
            </a:r>
            <a:r>
              <a:rPr lang="ru-RU" sz="2800" smtClean="0">
                <a:solidFill>
                  <a:srgbClr val="002060"/>
                </a:solidFill>
                <a:latin typeface="Segoe Script" pitchFamily="66" charset="0"/>
              </a:rPr>
              <a:t>двигательных навыков </a:t>
            </a:r>
            <a:r>
              <a:rPr lang="ru-RU" sz="2800" b="1" smtClean="0">
                <a:solidFill>
                  <a:srgbClr val="002060"/>
                </a:solidFill>
                <a:latin typeface="Segoe Script" pitchFamily="66" charset="0"/>
              </a:rPr>
              <a:t>одновременно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800" smtClean="0">
                <a:solidFill>
                  <a:srgbClr val="002060"/>
                </a:solidFill>
                <a:latin typeface="Segoe Script" pitchFamily="66" charset="0"/>
              </a:rPr>
              <a:t>любит бегать, соревноваться. </a:t>
            </a:r>
          </a:p>
        </p:txBody>
      </p:sp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785813" y="1649413"/>
            <a:ext cx="7215187" cy="1563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endParaRPr lang="ru-RU" sz="400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itchFamily="2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screen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Рисунок 7" descr="http://static.wixstatic.com/media/deb06f_fabd3a61d06d49b68c5fd1c30b2ac3db.jpg_srz_961_724_85_22_0.50_1.20_0.00_jpg_srz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Заголовок 5"/>
          <p:cNvSpPr>
            <a:spLocks noGrp="1"/>
          </p:cNvSpPr>
          <p:nvPr>
            <p:ph type="title"/>
          </p:nvPr>
        </p:nvSpPr>
        <p:spPr>
          <a:xfrm>
            <a:off x="395288" y="620713"/>
            <a:ext cx="8229600" cy="936625"/>
          </a:xfrm>
        </p:spPr>
        <p:txBody>
          <a:bodyPr/>
          <a:lstStyle/>
          <a:p>
            <a:pPr>
              <a:defRPr/>
            </a:pPr>
            <a:r>
              <a:rPr lang="ru-RU" sz="4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itchFamily="66" charset="0"/>
              </a:rPr>
              <a:t>Эмоциональное развитие</a:t>
            </a:r>
            <a:r>
              <a:rPr lang="en-US" sz="3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3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36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6148" name="Содержимое 6"/>
          <p:cNvSpPr>
            <a:spLocks noGrp="1"/>
          </p:cNvSpPr>
          <p:nvPr>
            <p:ph idx="1"/>
          </p:nvPr>
        </p:nvSpPr>
        <p:spPr>
          <a:xfrm>
            <a:off x="571500" y="1125538"/>
            <a:ext cx="7929563" cy="5000625"/>
          </a:xfrm>
        </p:spPr>
        <p:txBody>
          <a:bodyPr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800" smtClean="0">
                <a:solidFill>
                  <a:srgbClr val="002060"/>
                </a:solidFill>
                <a:latin typeface="Segoe Script" pitchFamily="66" charset="0"/>
              </a:rPr>
              <a:t>имеются собственные представления о красоте.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800" smtClean="0">
                <a:solidFill>
                  <a:srgbClr val="002060"/>
                </a:solidFill>
                <a:latin typeface="Segoe Script" pitchFamily="66" charset="0"/>
              </a:rPr>
              <a:t> некоторые с удовольствием начинают слушать классическую музыку. 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800" smtClean="0">
                <a:solidFill>
                  <a:srgbClr val="002060"/>
                </a:solidFill>
                <a:latin typeface="Segoe Script" pitchFamily="66" charset="0"/>
              </a:rPr>
              <a:t>учатся выплескивать часть эмоций в своих любимых занятиях, стремятся управлять ими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800" smtClean="0">
                <a:solidFill>
                  <a:srgbClr val="002060"/>
                </a:solidFill>
                <a:latin typeface="Segoe Script" pitchFamily="66" charset="0"/>
              </a:rPr>
              <a:t>пытаются сдерживать и скрывать свои чувства</a:t>
            </a:r>
            <a:endParaRPr lang="en-US" sz="2800" smtClean="0">
              <a:solidFill>
                <a:srgbClr val="002060"/>
              </a:solidFill>
              <a:latin typeface="Segoe Script" pitchFamily="66" charset="0"/>
            </a:endParaRPr>
          </a:p>
          <a:p>
            <a:pPr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mtClean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785813" y="1649413"/>
            <a:ext cx="7215187" cy="1563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endParaRPr lang="ru-RU" sz="400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itchFamily="2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screen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Рисунок 7" descr="http://static.wixstatic.com/media/deb06f_fabd3a61d06d49b68c5fd1c30b2ac3db.jpg_srz_961_724_85_22_0.50_1.20_0.00_jpg_srz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Заголовок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41475"/>
          </a:xfrm>
        </p:spPr>
        <p:txBody>
          <a:bodyPr/>
          <a:lstStyle/>
          <a:p>
            <a:pPr>
              <a:defRPr/>
            </a:pPr>
            <a:r>
              <a:rPr lang="ru-RU" sz="4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itchFamily="66" charset="0"/>
              </a:rPr>
              <a:t>Интеллектуальное развитие</a:t>
            </a:r>
            <a:r>
              <a:rPr lang="en-US" sz="3600" dirty="0" smtClean="0"/>
              <a:t/>
            </a:r>
            <a:br>
              <a:rPr lang="en-US" sz="3600" dirty="0" smtClean="0"/>
            </a:br>
            <a:endParaRPr lang="ru-RU" sz="3600" b="1" dirty="0" smtClean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7172" name="Содержимое 6"/>
          <p:cNvSpPr>
            <a:spLocks noGrp="1"/>
          </p:cNvSpPr>
          <p:nvPr>
            <p:ph idx="1"/>
          </p:nvPr>
        </p:nvSpPr>
        <p:spPr>
          <a:xfrm>
            <a:off x="500063" y="1285875"/>
            <a:ext cx="8186737" cy="5143500"/>
          </a:xfrm>
        </p:spPr>
        <p:txBody>
          <a:bodyPr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400" smtClean="0">
                <a:solidFill>
                  <a:srgbClr val="002060"/>
                </a:solidFill>
                <a:latin typeface="Segoe Script" pitchFamily="66" charset="0"/>
              </a:rPr>
              <a:t>ребенок может </a:t>
            </a:r>
            <a:r>
              <a:rPr lang="ru-RU" sz="2400" b="1" smtClean="0">
                <a:solidFill>
                  <a:srgbClr val="002060"/>
                </a:solidFill>
                <a:latin typeface="Segoe Script" pitchFamily="66" charset="0"/>
              </a:rPr>
              <a:t>различать</a:t>
            </a:r>
            <a:r>
              <a:rPr lang="ru-RU" sz="2400" smtClean="0">
                <a:solidFill>
                  <a:srgbClr val="002060"/>
                </a:solidFill>
                <a:latin typeface="Segoe Script" pitchFamily="66" charset="0"/>
              </a:rPr>
              <a:t> животных, делить их на диких и домашних.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400" smtClean="0">
                <a:solidFill>
                  <a:srgbClr val="002060"/>
                </a:solidFill>
                <a:latin typeface="Segoe Script" pitchFamily="66" charset="0"/>
              </a:rPr>
              <a:t>может </a:t>
            </a:r>
            <a:r>
              <a:rPr lang="ru-RU" sz="2400" b="1" smtClean="0">
                <a:solidFill>
                  <a:srgbClr val="002060"/>
                </a:solidFill>
                <a:latin typeface="Segoe Script" pitchFamily="66" charset="0"/>
              </a:rPr>
              <a:t>объединять п</a:t>
            </a:r>
            <a:r>
              <a:rPr lang="ru-RU" sz="2400" smtClean="0">
                <a:solidFill>
                  <a:srgbClr val="002060"/>
                </a:solidFill>
                <a:latin typeface="Segoe Script" pitchFamily="66" charset="0"/>
              </a:rPr>
              <a:t>редметы, находить </a:t>
            </a:r>
            <a:r>
              <a:rPr lang="ru-RU" sz="2400" b="1" smtClean="0">
                <a:solidFill>
                  <a:srgbClr val="002060"/>
                </a:solidFill>
                <a:latin typeface="Segoe Script" pitchFamily="66" charset="0"/>
              </a:rPr>
              <a:t>сходства и различия</a:t>
            </a:r>
            <a:r>
              <a:rPr lang="ru-RU" sz="2400" smtClean="0">
                <a:solidFill>
                  <a:srgbClr val="002060"/>
                </a:solidFill>
                <a:latin typeface="Segoe Script" pitchFamily="66" charset="0"/>
              </a:rPr>
              <a:t>. 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400" smtClean="0">
                <a:solidFill>
                  <a:srgbClr val="002060"/>
                </a:solidFill>
                <a:latin typeface="Segoe Script" pitchFamily="66" charset="0"/>
              </a:rPr>
              <a:t>имеет </a:t>
            </a:r>
            <a:r>
              <a:rPr lang="ru-RU" sz="2400" b="1" smtClean="0">
                <a:solidFill>
                  <a:srgbClr val="002060"/>
                </a:solidFill>
                <a:latin typeface="Segoe Script" pitchFamily="66" charset="0"/>
              </a:rPr>
              <a:t>собственное представление </a:t>
            </a:r>
            <a:r>
              <a:rPr lang="ru-RU" sz="2400" smtClean="0">
                <a:solidFill>
                  <a:srgbClr val="002060"/>
                </a:solidFill>
                <a:latin typeface="Segoe Script" pitchFamily="66" charset="0"/>
              </a:rPr>
              <a:t>об окружающих его физических явлениях хорошо ориентируется в пространстве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400" b="1" smtClean="0">
                <a:solidFill>
                  <a:srgbClr val="002060"/>
                </a:solidFill>
                <a:latin typeface="Segoe Script" pitchFamily="66" charset="0"/>
              </a:rPr>
              <a:t>знает</a:t>
            </a:r>
            <a:r>
              <a:rPr lang="ru-RU" sz="2400" smtClean="0">
                <a:solidFill>
                  <a:srgbClr val="002060"/>
                </a:solidFill>
                <a:latin typeface="Segoe Script" pitchFamily="66" charset="0"/>
              </a:rPr>
              <a:t>, где покупают игрушки, продукты, лекарства. 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400" b="1" smtClean="0">
                <a:solidFill>
                  <a:srgbClr val="002060"/>
                </a:solidFill>
                <a:latin typeface="Segoe Script" pitchFamily="66" charset="0"/>
              </a:rPr>
              <a:t>пытается</a:t>
            </a:r>
            <a:r>
              <a:rPr lang="ru-RU" sz="2400" smtClean="0">
                <a:solidFill>
                  <a:srgbClr val="002060"/>
                </a:solidFill>
                <a:latin typeface="Segoe Script" pitchFamily="66" charset="0"/>
              </a:rPr>
              <a:t> освоить алфавит. 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400" b="1" smtClean="0">
                <a:solidFill>
                  <a:srgbClr val="002060"/>
                </a:solidFill>
                <a:latin typeface="Segoe Script" pitchFamily="66" charset="0"/>
              </a:rPr>
              <a:t>может</a:t>
            </a:r>
            <a:r>
              <a:rPr lang="ru-RU" sz="2400" smtClean="0">
                <a:solidFill>
                  <a:srgbClr val="002060"/>
                </a:solidFill>
                <a:latin typeface="Segoe Script" pitchFamily="66" charset="0"/>
              </a:rPr>
              <a:t> считать, складывать и вычитать в пределах десяти. </a:t>
            </a:r>
            <a:endParaRPr lang="en-US" sz="2400" smtClean="0">
              <a:solidFill>
                <a:srgbClr val="002060"/>
              </a:solidFill>
              <a:latin typeface="Segoe Script" pitchFamily="66" charset="0"/>
            </a:endParaRPr>
          </a:p>
          <a:p>
            <a:pPr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screen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Рисунок 7" descr="http://static.wixstatic.com/media/deb06f_fabd3a61d06d49b68c5fd1c30b2ac3db.jpg_srz_961_724_85_22_0.50_1.20_0.00_jpg_srz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Содержимое 6"/>
          <p:cNvSpPr>
            <a:spLocks noGrp="1"/>
          </p:cNvSpPr>
          <p:nvPr>
            <p:ph idx="1"/>
          </p:nvPr>
        </p:nvSpPr>
        <p:spPr>
          <a:xfrm>
            <a:off x="428625" y="428625"/>
            <a:ext cx="8258175" cy="5697538"/>
          </a:xfrm>
        </p:spPr>
        <p:txBody>
          <a:bodyPr/>
          <a:lstStyle/>
          <a:p>
            <a:pPr>
              <a:spcBef>
                <a:spcPts val="800"/>
              </a:spcBef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400" b="1" i="1" smtClean="0">
                <a:solidFill>
                  <a:srgbClr val="002060"/>
                </a:solidFill>
                <a:latin typeface="Segoe Script" pitchFamily="66" charset="0"/>
              </a:rPr>
              <a:t>Ведущая деятельность</a:t>
            </a:r>
            <a:r>
              <a:rPr lang="ru-RU" sz="2400" smtClean="0">
                <a:solidFill>
                  <a:srgbClr val="002060"/>
                </a:solidFill>
                <a:latin typeface="Segoe Script" pitchFamily="66" charset="0"/>
              </a:rPr>
              <a:t> — игра со сверстниками.</a:t>
            </a:r>
            <a:endParaRPr lang="ru-RU" sz="2400" b="1" i="1" smtClean="0">
              <a:solidFill>
                <a:srgbClr val="002060"/>
              </a:solidFill>
              <a:latin typeface="Segoe Script" pitchFamily="66" charset="0"/>
            </a:endParaRPr>
          </a:p>
          <a:p>
            <a:pPr>
              <a:spcBef>
                <a:spcPts val="800"/>
              </a:spcBef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400" b="1" i="1" smtClean="0">
                <a:solidFill>
                  <a:srgbClr val="002060"/>
                </a:solidFill>
                <a:latin typeface="Segoe Script" pitchFamily="66" charset="0"/>
              </a:rPr>
              <a:t>Условия успешности</a:t>
            </a:r>
            <a:r>
              <a:rPr lang="ru-RU" sz="2400" smtClean="0">
                <a:solidFill>
                  <a:srgbClr val="002060"/>
                </a:solidFill>
                <a:latin typeface="Segoe Script" pitchFamily="66" charset="0"/>
              </a:rPr>
              <a:t> — собственный широкий кругозор, хорошо развитая речь.</a:t>
            </a:r>
          </a:p>
          <a:p>
            <a:pPr>
              <a:spcBef>
                <a:spcPts val="800"/>
              </a:spcBef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400" b="1" i="1" smtClean="0">
                <a:solidFill>
                  <a:srgbClr val="002060"/>
                </a:solidFill>
                <a:latin typeface="Segoe Script" pitchFamily="66" charset="0"/>
              </a:rPr>
              <a:t>Отношения со сверстниками</a:t>
            </a:r>
            <a:r>
              <a:rPr lang="ru-RU" sz="2400" smtClean="0">
                <a:solidFill>
                  <a:srgbClr val="002060"/>
                </a:solidFill>
                <a:latin typeface="Segoe Script" pitchFamily="66" charset="0"/>
              </a:rPr>
              <a:t> — партнер по играм, предпочтения в общении.</a:t>
            </a:r>
          </a:p>
          <a:p>
            <a:pPr>
              <a:spcBef>
                <a:spcPts val="800"/>
              </a:spcBef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400" b="1" i="1" smtClean="0">
                <a:solidFill>
                  <a:srgbClr val="002060"/>
                </a:solidFill>
                <a:latin typeface="Segoe Script" pitchFamily="66" charset="0"/>
              </a:rPr>
              <a:t>Отношения со взрослыми</a:t>
            </a:r>
            <a:r>
              <a:rPr lang="ru-RU" sz="2400" smtClean="0">
                <a:solidFill>
                  <a:srgbClr val="002060"/>
                </a:solidFill>
                <a:latin typeface="Segoe Script" pitchFamily="66" charset="0"/>
              </a:rPr>
              <a:t> — источник информации, собеседник.</a:t>
            </a:r>
          </a:p>
          <a:p>
            <a:pPr>
              <a:spcBef>
                <a:spcPts val="800"/>
              </a:spcBef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400" b="1" i="1" smtClean="0">
                <a:solidFill>
                  <a:srgbClr val="002060"/>
                </a:solidFill>
                <a:latin typeface="Segoe Script" pitchFamily="66" charset="0"/>
              </a:rPr>
              <a:t>Способ познания</a:t>
            </a:r>
            <a:r>
              <a:rPr lang="ru-RU" sz="2400" smtClean="0">
                <a:solidFill>
                  <a:srgbClr val="002060"/>
                </a:solidFill>
                <a:latin typeface="Segoe Script" pitchFamily="66" charset="0"/>
              </a:rPr>
              <a:t> — общение со взрослым, 					сверстником, самостоятельная 					деятельность, экспериментирование.</a:t>
            </a:r>
            <a:endParaRPr lang="ru-RU" sz="2400" b="1" i="1" smtClean="0">
              <a:solidFill>
                <a:srgbClr val="002060"/>
              </a:solidFill>
              <a:latin typeface="Segoe Script" pitchFamily="66" charset="0"/>
            </a:endParaRPr>
          </a:p>
          <a:p>
            <a:pPr>
              <a:spcBef>
                <a:spcPts val="800"/>
              </a:spcBef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400" b="1" i="1" smtClean="0">
                <a:solidFill>
                  <a:srgbClr val="002060"/>
                </a:solidFill>
                <a:latin typeface="Segoe Script" pitchFamily="66" charset="0"/>
              </a:rPr>
              <a:t>									Эмоции</a:t>
            </a:r>
            <a:r>
              <a:rPr lang="ru-RU" sz="2400" smtClean="0">
                <a:solidFill>
                  <a:srgbClr val="002060"/>
                </a:solidFill>
                <a:latin typeface="Segoe Script" pitchFamily="66" charset="0"/>
              </a:rPr>
              <a:t> — настроение ровное, оптимистическое.</a:t>
            </a:r>
          </a:p>
          <a:p>
            <a:pPr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mtClean="0">
              <a:solidFill>
                <a:srgbClr val="002060"/>
              </a:solidFill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785813" y="1649413"/>
            <a:ext cx="7215187" cy="1563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endParaRPr lang="ru-RU" sz="400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itchFamily="2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screen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Рисунок 7" descr="http://static.wixstatic.com/media/deb06f_fabd3a61d06d49b68c5fd1c30b2ac3db.jpg_srz_961_724_85_22_0.50_1.20_0.00_jpg_srz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itchFamily="66" charset="0"/>
              </a:rPr>
              <a:t>Признаки познавательной активности</a:t>
            </a:r>
          </a:p>
        </p:txBody>
      </p:sp>
      <p:sp>
        <p:nvSpPr>
          <p:cNvPr id="5124" name="Содержимое 6"/>
          <p:cNvSpPr>
            <a:spLocks noGrp="1"/>
          </p:cNvSpPr>
          <p:nvPr>
            <p:ph idx="1"/>
          </p:nvPr>
        </p:nvSpPr>
        <p:spPr>
          <a:xfrm>
            <a:off x="611188" y="1412875"/>
            <a:ext cx="8115300" cy="4625975"/>
          </a:xfrm>
        </p:spPr>
        <p:txBody>
          <a:bodyPr/>
          <a:lstStyle/>
          <a:p>
            <a:pPr indent="-333375"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2400" b="1" dirty="0" smtClean="0">
                <a:solidFill>
                  <a:srgbClr val="000080"/>
                </a:solidFill>
                <a:latin typeface="Segoe Script" pitchFamily="66" charset="0"/>
              </a:rPr>
              <a:t>Ребенок сам занимается умственной деятельностью.</a:t>
            </a:r>
          </a:p>
          <a:p>
            <a:pPr indent="-333375"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2400" b="1" dirty="0" smtClean="0">
                <a:solidFill>
                  <a:srgbClr val="000080"/>
                </a:solidFill>
                <a:latin typeface="Segoe Script" pitchFamily="66" charset="0"/>
              </a:rPr>
              <a:t>Предпочитает сам найти ответ на вопрос.</a:t>
            </a:r>
          </a:p>
          <a:p>
            <a:pPr indent="-333375"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2400" b="1" dirty="0" smtClean="0">
                <a:solidFill>
                  <a:srgbClr val="000080"/>
                </a:solidFill>
                <a:latin typeface="Segoe Script" pitchFamily="66" charset="0"/>
              </a:rPr>
              <a:t>Просит почитать книги, дослушивает до конца.</a:t>
            </a:r>
          </a:p>
          <a:p>
            <a:pPr indent="-333375"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2400" b="1" dirty="0" smtClean="0">
                <a:solidFill>
                  <a:srgbClr val="000080"/>
                </a:solidFill>
                <a:latin typeface="Segoe Script" pitchFamily="66" charset="0"/>
              </a:rPr>
              <a:t>Положительно относится к занятиям, связанным с умственным напряжением.</a:t>
            </a:r>
          </a:p>
          <a:p>
            <a:pPr indent="-333375"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2400" b="1" dirty="0" smtClean="0">
                <a:solidFill>
                  <a:srgbClr val="000080"/>
                </a:solidFill>
                <a:latin typeface="Segoe Script" pitchFamily="66" charset="0"/>
              </a:rPr>
              <a:t>Часто задает вопросы.</a:t>
            </a:r>
          </a:p>
          <a:p>
            <a:pPr indent="-333375"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2400" b="1" dirty="0" smtClean="0">
                <a:solidFill>
                  <a:srgbClr val="000080"/>
                </a:solidFill>
                <a:latin typeface="Segoe Script" pitchFamily="66" charset="0"/>
              </a:rPr>
              <a:t>Дожидается ответа на заданный вопрос.</a:t>
            </a:r>
          </a:p>
          <a:p>
            <a:pPr indent="-333375"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2400" b="1" dirty="0" smtClean="0">
                <a:solidFill>
                  <a:srgbClr val="000080"/>
                </a:solidFill>
                <a:latin typeface="Segoe Script" pitchFamily="66" charset="0"/>
              </a:rPr>
              <a:t>Склонен к принятию собственных решений, опираясь на свои знания, умения в различных видах деятельности.</a:t>
            </a:r>
          </a:p>
          <a:p>
            <a:pPr>
              <a:buFont typeface="Arial" charset="0"/>
              <a:buNone/>
              <a:defRPr/>
            </a:pPr>
            <a:endParaRPr lang="ru-RU" dirty="0" smtClean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785813" y="1649413"/>
            <a:ext cx="7215187" cy="1563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endParaRPr lang="ru-RU" sz="400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itchFamily="2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screen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Рисунок 7" descr="http://static.wixstatic.com/media/deb06f_fabd3a61d06d49b68c5fd1c30b2ac3db.jpg_srz_961_724_85_22_0.50_1.20_0.00_jpg_srz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3" name="Содержимое 6"/>
          <p:cNvSpPr>
            <a:spLocks noGrp="1"/>
          </p:cNvSpPr>
          <p:nvPr>
            <p:ph idx="1"/>
          </p:nvPr>
        </p:nvSpPr>
        <p:spPr>
          <a:xfrm>
            <a:off x="611188" y="549275"/>
            <a:ext cx="8291512" cy="5648325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sz="2800" b="1" smtClean="0">
                <a:solidFill>
                  <a:srgbClr val="000080"/>
                </a:solidFill>
                <a:latin typeface="Segoe Script" pitchFamily="66" charset="0"/>
              </a:rPr>
              <a:t>Если до 5 лет ребенка интересовал окружающий мир, то после — присоединяется интерес к  взаимоотношениям людей. </a:t>
            </a:r>
          </a:p>
          <a:p>
            <a:pPr>
              <a:spcBef>
                <a:spcPts val="800"/>
              </a:spcBef>
              <a:buFontTx/>
              <a:buNone/>
            </a:pPr>
            <a:r>
              <a:rPr lang="ru-RU" sz="2800" b="1" smtClean="0">
                <a:solidFill>
                  <a:srgbClr val="000080"/>
                </a:solidFill>
                <a:latin typeface="Segoe Script" pitchFamily="66" charset="0"/>
              </a:rPr>
              <a:t>Дети чувствуют любую неискренность и перестают доверять человеку, который обманул.</a:t>
            </a:r>
          </a:p>
          <a:p>
            <a:pPr>
              <a:spcBef>
                <a:spcPts val="800"/>
              </a:spcBef>
              <a:buFontTx/>
              <a:buNone/>
            </a:pPr>
            <a:r>
              <a:rPr lang="ru-RU" sz="2800" b="1" smtClean="0">
                <a:solidFill>
                  <a:srgbClr val="000080"/>
                </a:solidFill>
                <a:latin typeface="Segoe Script" pitchFamily="66" charset="0"/>
              </a:rPr>
              <a:t>Старшие дошкольники способны различать весь спектр человеческих эмоций, у них появляются устойчивые чувства и отношения.</a:t>
            </a:r>
          </a:p>
          <a:p>
            <a:pPr>
              <a:buFont typeface="Arial" charset="0"/>
              <a:buNone/>
            </a:pPr>
            <a:endParaRPr lang="ru-RU" smtClean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785813" y="1649413"/>
            <a:ext cx="7215187" cy="1563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endParaRPr lang="ru-RU" sz="400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itchFamily="2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3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132</Template>
  <TotalTime>381</TotalTime>
  <Words>563</Words>
  <Application>Microsoft Office PowerPoint</Application>
  <PresentationFormat>Экран (4:3)</PresentationFormat>
  <Paragraphs>69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132</vt:lpstr>
      <vt:lpstr>Слайд 1</vt:lpstr>
      <vt:lpstr>Слайд 2</vt:lpstr>
      <vt:lpstr>Слайд 3</vt:lpstr>
      <vt:lpstr>Двигательные навыки</vt:lpstr>
      <vt:lpstr>Эмоциональное развитие </vt:lpstr>
      <vt:lpstr>Интеллектуальное развитие </vt:lpstr>
      <vt:lpstr>Слайд 7</vt:lpstr>
      <vt:lpstr>Признаки познавательной активности</vt:lpstr>
      <vt:lpstr>Слайд 9</vt:lpstr>
      <vt:lpstr>Особенности поведения </vt:lpstr>
      <vt:lpstr>Причины серьезных нарушений поведения детей </vt:lpstr>
      <vt:lpstr>Слайд 12</vt:lpstr>
      <vt:lpstr>Творческое развитие </vt:lpstr>
      <vt:lpstr>Слайд 14</vt:lpstr>
      <vt:lpstr>УДАЧИ ВАМ В ВОСПИТАНИИ ВАШИХ ДЕТЕЙ!</vt:lpstr>
    </vt:vector>
  </TitlesOfParts>
  <Company>Kraftway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ela</dc:creator>
  <cp:lastModifiedBy>New1</cp:lastModifiedBy>
  <cp:revision>49</cp:revision>
  <dcterms:created xsi:type="dcterms:W3CDTF">2011-12-07T02:34:02Z</dcterms:created>
  <dcterms:modified xsi:type="dcterms:W3CDTF">2023-02-08T16:06:46Z</dcterms:modified>
</cp:coreProperties>
</file>