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1" r:id="rId4"/>
    <p:sldId id="304" r:id="rId5"/>
    <p:sldId id="309" r:id="rId6"/>
    <p:sldId id="308" r:id="rId7"/>
    <p:sldId id="307" r:id="rId8"/>
    <p:sldId id="306" r:id="rId9"/>
    <p:sldId id="305" r:id="rId10"/>
    <p:sldId id="271" r:id="rId11"/>
    <p:sldId id="343" r:id="rId12"/>
    <p:sldId id="272" r:id="rId13"/>
    <p:sldId id="273" r:id="rId14"/>
    <p:sldId id="364" r:id="rId15"/>
    <p:sldId id="274" r:id="rId16"/>
    <p:sldId id="275" r:id="rId17"/>
    <p:sldId id="269" r:id="rId18"/>
    <p:sldId id="265" r:id="rId19"/>
    <p:sldId id="342" r:id="rId20"/>
    <p:sldId id="341" r:id="rId21"/>
    <p:sldId id="278" r:id="rId22"/>
    <p:sldId id="367" r:id="rId23"/>
    <p:sldId id="374" r:id="rId24"/>
    <p:sldId id="344" r:id="rId25"/>
    <p:sldId id="368" r:id="rId26"/>
    <p:sldId id="369" r:id="rId27"/>
    <p:sldId id="366" r:id="rId28"/>
    <p:sldId id="372" r:id="rId29"/>
    <p:sldId id="365" r:id="rId30"/>
    <p:sldId id="373" r:id="rId31"/>
    <p:sldId id="345" r:id="rId32"/>
    <p:sldId id="346" r:id="rId33"/>
    <p:sldId id="353" r:id="rId34"/>
    <p:sldId id="354" r:id="rId35"/>
    <p:sldId id="347" r:id="rId36"/>
    <p:sldId id="355" r:id="rId37"/>
    <p:sldId id="348" r:id="rId38"/>
    <p:sldId id="356" r:id="rId39"/>
    <p:sldId id="357" r:id="rId40"/>
    <p:sldId id="349" r:id="rId41"/>
    <p:sldId id="358" r:id="rId42"/>
    <p:sldId id="359" r:id="rId43"/>
    <p:sldId id="360" r:id="rId44"/>
    <p:sldId id="363" r:id="rId45"/>
    <p:sldId id="362" r:id="rId46"/>
    <p:sldId id="350" r:id="rId47"/>
    <p:sldId id="361" r:id="rId48"/>
    <p:sldId id="351" r:id="rId49"/>
    <p:sldId id="28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996633"/>
    <a:srgbClr val="4E49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7" autoAdjust="0"/>
    <p:restoredTop sz="86380" autoAdjust="0"/>
  </p:normalViewPr>
  <p:slideViewPr>
    <p:cSldViewPr>
      <p:cViewPr>
        <p:scale>
          <a:sx n="70" d="100"/>
          <a:sy n="70" d="100"/>
        </p:scale>
        <p:origin x="-13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C57D-D7CA-4F28-AA0C-EE96B655E110}" type="datetimeFigureOut">
              <a:rPr lang="ru-RU" smtClean="0"/>
              <a:pPr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80088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Муниципальное бюджетное дошкольное образовательное учреждение «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Каргасокский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 детский сад №1»</a:t>
            </a: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«Почему осенью листья желтеют?»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(старшая группа)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Подготовили и провели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Зубова Л.Н.</a:t>
            </a:r>
          </a:p>
          <a:p>
            <a:pPr algn="r"/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Дубоносова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 С.А.</a:t>
            </a: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Каргасок 2020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Segoe Script" pitchFamily="66" charset="0"/>
              </a:rPr>
              <a:t>Образовательная деятельность</a:t>
            </a:r>
          </a:p>
          <a:p>
            <a:r>
              <a:rPr lang="ru-RU" sz="2800" b="1" i="1" dirty="0" smtClean="0">
                <a:solidFill>
                  <a:srgbClr val="663300"/>
                </a:solidFill>
                <a:latin typeface="Segoe Script" pitchFamily="66" charset="0"/>
              </a:rPr>
              <a:t>Ознакомление с окружающим миром</a:t>
            </a:r>
            <a:endParaRPr lang="ru-RU" sz="28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«Почему осенью листья желтеют?»</a:t>
            </a:r>
          </a:p>
          <a:p>
            <a:r>
              <a:rPr lang="ru-RU" sz="2800" b="1" i="1" dirty="0" smtClean="0">
                <a:solidFill>
                  <a:srgbClr val="663300"/>
                </a:solidFill>
                <a:latin typeface="Segoe Script" pitchFamily="66" charset="0"/>
              </a:rPr>
              <a:t>Развитие речи</a:t>
            </a:r>
            <a:endParaRPr lang="ru-RU" sz="28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«Осень»</a:t>
            </a:r>
          </a:p>
          <a:p>
            <a:r>
              <a:rPr lang="ru-RU" sz="2800" b="1" i="1" dirty="0" smtClean="0">
                <a:solidFill>
                  <a:srgbClr val="663300"/>
                </a:solidFill>
                <a:latin typeface="Segoe Script" pitchFamily="66" charset="0"/>
              </a:rPr>
              <a:t>Рисование </a:t>
            </a:r>
            <a:endParaRPr lang="ru-RU" sz="28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Нетрадиционное рисование «Осеннее дерево» (ладошками и ватными палочками)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Нетрадиционное рисование «Осенние деревья» (оттиском листьев)</a:t>
            </a:r>
          </a:p>
          <a:p>
            <a:r>
              <a:rPr lang="ru-RU" sz="2800" b="1" i="1" dirty="0" smtClean="0">
                <a:solidFill>
                  <a:srgbClr val="663300"/>
                </a:solidFill>
                <a:latin typeface="Segoe Script" pitchFamily="66" charset="0"/>
              </a:rPr>
              <a:t>Аппликация </a:t>
            </a:r>
            <a:endParaRPr lang="ru-RU" sz="28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«Осеннее дерево» (волшебные ладошки) коллективная работа</a:t>
            </a:r>
            <a:endParaRPr lang="ru-RU" sz="2800" b="1" dirty="0">
              <a:solidFill>
                <a:srgbClr val="6633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55576" y="1041703"/>
            <a:ext cx="756084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Беседы: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«Правила поведения в лесу»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«О труде людей осенью»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«Беседа о лесе»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«Беседа об осени» (обобщающая)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Segoe Script" pitchFamily="66" charset="0"/>
              </a:rPr>
              <a:t>Чтение художественной литературы:</a:t>
            </a:r>
            <a:endParaRPr lang="ru-RU" sz="28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А. С. Пушкин «Осень», Н. Сладков «Осень на пороге», И. Бунин «Листопад», А. Толстой «Осень», «Почему сосна и ель вечно зеленые?» - сказка, Ф.И.Тютчев «Есть в осени первоначальной», И.Соколов-Микитов «</a:t>
            </a:r>
            <a:r>
              <a:rPr lang="ru-RU" sz="2400" b="1" dirty="0" err="1" smtClean="0">
                <a:solidFill>
                  <a:srgbClr val="663300"/>
                </a:solidFill>
                <a:latin typeface="Segoe Script" pitchFamily="66" charset="0"/>
              </a:rPr>
              <a:t>Листопадничек</a:t>
            </a:r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», </a:t>
            </a:r>
            <a:r>
              <a:rPr lang="ru-RU" sz="2400" b="1" dirty="0" err="1" smtClean="0">
                <a:solidFill>
                  <a:srgbClr val="663300"/>
                </a:solidFill>
                <a:latin typeface="Segoe Script" pitchFamily="66" charset="0"/>
              </a:rPr>
              <a:t>И.Токмакова</a:t>
            </a:r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 «Деревья», К. Ушинский «Четыре желания». Чтение рассказа «Осенние похождения крольчат» из книги «Лес осенью». Рассказы детей о своих приключениях в лесу.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Загадки, пословицы, поговорки, приметы об осени.</a:t>
            </a:r>
          </a:p>
          <a:p>
            <a:r>
              <a:rPr lang="ru-RU" sz="2400" b="1" i="1" dirty="0" smtClean="0">
                <a:solidFill>
                  <a:srgbClr val="663300"/>
                </a:solidFill>
                <a:latin typeface="Segoe Script" pitchFamily="66" charset="0"/>
              </a:rPr>
              <a:t>Слушание музыкальных произведений: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Шопен «Осенний вальс», П.И. Чайковский – отрывок и альбома «Четыре времени года»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11560" y="404085"/>
            <a:ext cx="763284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Игры: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Сюжетно-ролевые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«Поездка в лес»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Дидактические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«Приметы осени»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«С какого дерева листок?»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«Что бывает осенью?»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Речевая игра: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«Закончи предложение»,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«Назови ласково»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«Эхо»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«Подбери слова – признаки»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«Подбери слова – действия»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«Скажи наоборот»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«Так бывает или не бывает осенью?»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«Один-много»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Подвижные игры: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«Добеги до дерева», «Пройди бесшумно», «Лети, лети лепесток»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980728"/>
            <a:ext cx="6696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Опытно – экспериментальная деятельность: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663300"/>
              </a:solidFill>
              <a:latin typeface="Segoe Script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66330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«Почему лист зеленый?» опытно-экспериментальная деятельность: исследовать строение листа, опытным путем сделать вывод о наличии зеленого вещества в листьях - хлорофилла. </a:t>
            </a:r>
            <a:endParaRPr lang="ru-RU" sz="2000" b="1" dirty="0" smtClean="0">
              <a:solidFill>
                <a:srgbClr val="663300"/>
              </a:solidFill>
              <a:latin typeface="Segoe Script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66330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«Пожелтевшая листва» - рассматривание листьев.</a:t>
            </a:r>
            <a:endParaRPr lang="ru-RU" sz="2000" b="1" dirty="0" smtClean="0">
              <a:solidFill>
                <a:srgbClr val="663300"/>
              </a:solidFill>
              <a:latin typeface="Segoe Script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66330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«Чудеса под микроскопом»- опытно-экспериментальная деятельность, рассматривание листьев под микроскопом и через лупу - детальное строение листьев деревьев.</a:t>
            </a:r>
            <a:endParaRPr lang="ru-RU" sz="2000" b="1" dirty="0" smtClean="0">
              <a:solidFill>
                <a:srgbClr val="663300"/>
              </a:solidFill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3528" y="405825"/>
            <a:ext cx="856895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Просмотр мультфильмов и презентаций: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Ежик в тумане», «Осенние корабли», «Лягушка-путешественница»,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Листопадничек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», «Пузырь, соломинка и лапоть»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Обучающие мультфильмы: «Почему желтеют и опадают листья?», «Почему листья желтеют?». Профессор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Почемушкин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Лунтик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и его друзья «Желтые листочки»,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Лунтик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«Листопад».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Просмотр презентации «Почему желтеют и опадают листья?»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9024" y="229871"/>
            <a:ext cx="853345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Совместная деятельность с детьми по изготовлению поделок из природного   материала.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Разучивание стихов к досугу «Вечер стихов».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Подбор фото для выставки «Красота осени».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Консультации для родителей: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«Как провести осень без простуды»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«Золотая осень»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«Осенние прогулки. Гуляем с пользой»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«Осень. Сезонные изменения»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Досуг «Вечер стихов» (дистанционное - просмотр на сайте МБДОУ)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Мастер-класс открытка «Осенний листок» (дистанционное - просмотр на сайте МБДОУ)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РЕЗУЛЬТАТЫ ПРОЕКТА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Дети помогли </a:t>
            </a:r>
            <a:r>
              <a:rPr lang="ru-RU" sz="2800" b="1" dirty="0" err="1" smtClean="0">
                <a:solidFill>
                  <a:srgbClr val="663300"/>
                </a:solidFill>
                <a:latin typeface="Segoe Script" pitchFamily="66" charset="0"/>
              </a:rPr>
              <a:t>Старичку-Лесовичку</a:t>
            </a:r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 узнать «Почему осенью листья желтеют?». В течение недели работы над проектом дети узнали: осенние месяцы, периоды осени, приметы, расширили представления о сезонных изменениях в природе; через опытно-исследовательскую деятельность дети обогатили свои знания об изменениях, происходящий в листьях в осенний период; дети знали, что при нехватке света в листья исчезает хлорофилл, поэтому они меняют свой окрас.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227687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ФОТООТЧЕТ</a:t>
            </a:r>
            <a:endParaRPr lang="ru-RU" sz="7200" b="1" dirty="0">
              <a:solidFill>
                <a:srgbClr val="663300"/>
              </a:solidFill>
              <a:latin typeface="Segoe Script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7889" name="Picture 1" descr="C:\Users\New1\Desktop\проект\фото\IMG_20201002_1551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8737721" cy="6192048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15616" y="404664"/>
            <a:ext cx="712879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Выставка «Осенние истории»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259632" y="1207785"/>
            <a:ext cx="6840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Листопад, Листопад!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Птицы жёлтые летят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Может, и не птицы это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Собрались в далёкий путь?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Может, это Просто лето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Улетает отдохнуть?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Отдохнёт, сил наберётся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И обратно к нам вернётся.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И.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Бурс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pic>
        <p:nvPicPr>
          <p:cNvPr id="36865" name="Picture 1" descr="C:\Users\New1\Desktop\проект\фото\IMG_20201007_1035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32656"/>
            <a:ext cx="4509474" cy="61200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512" y="1556792"/>
            <a:ext cx="3779912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Осеннее дерево» (волшебные ладошки) коллективная работа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980728"/>
            <a:ext cx="7680000" cy="56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27584" y="188640"/>
            <a:ext cx="741682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Нетрадиционное рисование «Осеннее дерево» (ладошками и ватными палочками)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332656"/>
            <a:ext cx="2963331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3960440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Segoe Script" pitchFamily="66" charset="0"/>
              </a:rPr>
              <a:t>Рисование оттиском листочка</a:t>
            </a:r>
            <a:endParaRPr lang="ru-RU" sz="4000" b="1" dirty="0">
              <a:solidFill>
                <a:srgbClr val="6633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9218" name="Picture 2" descr="C:\Users\New1\Desktop\проект\Новая папка\IMG-20201016-WA00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32656"/>
            <a:ext cx="3585637" cy="633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2564904"/>
            <a:ext cx="4248472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«</a:t>
            </a:r>
            <a:r>
              <a:rPr lang="ru-RU" sz="4400" b="1" dirty="0" smtClean="0">
                <a:solidFill>
                  <a:srgbClr val="663300"/>
                </a:solidFill>
                <a:latin typeface="Segoe Script" pitchFamily="66" charset="0"/>
              </a:rPr>
              <a:t>Чудеса под лупой»</a:t>
            </a:r>
            <a:endParaRPr lang="ru-RU" sz="4400" b="1" dirty="0">
              <a:solidFill>
                <a:srgbClr val="663300"/>
              </a:solidFill>
              <a:latin typeface="Segoe Script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3500200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69" y="332656"/>
            <a:ext cx="3255003" cy="6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0648"/>
            <a:ext cx="316770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1" y="332656"/>
            <a:ext cx="4271995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491" y="188640"/>
            <a:ext cx="372972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260648"/>
            <a:ext cx="3779556" cy="6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6444208" y="4941168"/>
            <a:ext cx="720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76672"/>
            <a:ext cx="4392488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2656"/>
            <a:ext cx="3958135" cy="625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908720"/>
            <a:ext cx="46863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55576" y="5517232"/>
            <a:ext cx="4051772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Segoe Script" pitchFamily="66" charset="0"/>
              </a:rPr>
              <a:t>Опыт «Почему лист зеленый?» </a:t>
            </a:r>
            <a:endParaRPr lang="ru-RU" sz="3200" b="1" dirty="0">
              <a:solidFill>
                <a:srgbClr val="663300"/>
              </a:solidFill>
              <a:latin typeface="Segoe Script" pitchFamily="66" charset="0"/>
            </a:endParaRPr>
          </a:p>
        </p:txBody>
      </p:sp>
      <p:pic>
        <p:nvPicPr>
          <p:cNvPr id="7171" name="Picture 3" descr="C:\Users\New1\Desktop\проект\Новая папка\IMG-20201016-WA00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5" y="270000"/>
            <a:ext cx="3031455" cy="64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495991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260648"/>
            <a:ext cx="3224714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20688"/>
            <a:ext cx="66967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663300"/>
                </a:solidFill>
                <a:latin typeface="Segoe Script" pitchFamily="66" charset="0"/>
                <a:cs typeface="Times New Roman" panose="02020603050405020304" pitchFamily="18" charset="0"/>
              </a:rPr>
              <a:t>ВИД  ПРОЕКТА</a:t>
            </a:r>
          </a:p>
          <a:p>
            <a:pPr algn="ctr"/>
            <a:r>
              <a:rPr lang="ru-RU" altLang="ru-RU" b="1" dirty="0" smtClean="0">
                <a:solidFill>
                  <a:srgbClr val="663300"/>
                </a:solidFill>
                <a:latin typeface="Segoe Script" pitchFamily="66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663300"/>
                </a:solidFill>
                <a:latin typeface="Segoe Script" pitchFamily="66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познавательно-исследовательский</a:t>
            </a:r>
            <a:r>
              <a:rPr lang="ru-RU" altLang="ru-RU" sz="2800" b="1" dirty="0" smtClean="0">
                <a:solidFill>
                  <a:srgbClr val="663300"/>
                </a:solidFill>
                <a:latin typeface="Segoe Script" pitchFamily="66" charset="0"/>
                <a:cs typeface="Times New Roman" panose="02020603050405020304" pitchFamily="18" charset="0"/>
              </a:rPr>
              <a:t>, творческий</a:t>
            </a: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Segoe Script" pitchFamily="66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Segoe Script" pitchFamily="66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140968"/>
            <a:ext cx="40324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Участники проекта:</a:t>
            </a:r>
          </a:p>
          <a:p>
            <a:endParaRPr lang="ru-RU" sz="2800" b="1" dirty="0" smtClean="0">
              <a:solidFill>
                <a:srgbClr val="663300"/>
              </a:solidFill>
              <a:latin typeface="Segoe Script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Дети;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Воспитатели;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996952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Продолжительность проекта:</a:t>
            </a:r>
          </a:p>
          <a:p>
            <a:pPr algn="ctr"/>
            <a:endParaRPr lang="ru-RU" sz="2800" b="1" dirty="0" smtClean="0">
              <a:solidFill>
                <a:srgbClr val="663300"/>
              </a:solidFill>
              <a:latin typeface="Segoe Script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Segoe Script" pitchFamily="66" charset="0"/>
              </a:rPr>
              <a:t>С 5 октября по 12 октября 2020 года </a:t>
            </a:r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(краткосрочный)</a:t>
            </a:r>
            <a:endParaRPr lang="ru-RU" sz="2800" b="1" dirty="0">
              <a:solidFill>
                <a:srgbClr val="663300"/>
              </a:solidFill>
              <a:latin typeface="Segoe Script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8194" name="Picture 2" descr="C:\Users\New1\Desktop\проект\Новая папка\IMG-20201016-WA00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340768"/>
            <a:ext cx="8599018" cy="40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68610" name="Picture 2" descr="C:\Users\New1\Desktop\проект\фото\IMG_20201005_1536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32656"/>
            <a:ext cx="8147556" cy="612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4717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Segoe Script" pitchFamily="66" charset="0"/>
              </a:rPr>
              <a:t>Просмотр мультфильмов и презентаций</a:t>
            </a:r>
            <a:endParaRPr lang="ru-RU" sz="2800" dirty="0">
              <a:solidFill>
                <a:schemeClr val="bg1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2052" name="Picture 4" descr="I:\DSC_0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692696"/>
            <a:ext cx="5543432" cy="57664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32856"/>
            <a:ext cx="3312368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Segoe Script" pitchFamily="34" charset="0"/>
                <a:cs typeface="Rod" pitchFamily="49" charset="-79"/>
              </a:rPr>
              <a:t>Вечер стихов в старшей группе «Колобок»</a:t>
            </a:r>
            <a:endParaRPr lang="ru-RU" sz="3200" b="1" dirty="0">
              <a:solidFill>
                <a:srgbClr val="663300"/>
              </a:solidFill>
              <a:latin typeface="Segoe Script" pitchFamily="34" charset="0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2" descr="I:\DSC_0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38454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3" descr="I:\DSC_0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7" y="260648"/>
            <a:ext cx="846577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074" name="Picture 2" descr="I:\DSC_00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56" y="1052736"/>
            <a:ext cx="3128332" cy="4369020"/>
          </a:xfrm>
          <a:prstGeom prst="rect">
            <a:avLst/>
          </a:prstGeom>
          <a:noFill/>
        </p:spPr>
      </p:pic>
      <p:pic>
        <p:nvPicPr>
          <p:cNvPr id="3076" name="Picture 4" descr="I:\DSC_00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1196752"/>
            <a:ext cx="5132772" cy="38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2" descr="I:\DSC_00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188640"/>
            <a:ext cx="882848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1029" name="Picture 5" descr="I:\DSC_00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7"/>
            <a:ext cx="8640960" cy="6420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2" descr="I:\DSC_00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19" y="260648"/>
            <a:ext cx="861781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4" descr="I:\DSC_0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32656"/>
            <a:ext cx="7848872" cy="6285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Письмо от </a:t>
            </a:r>
            <a:r>
              <a:rPr lang="ru-RU" sz="3200" b="1" dirty="0" err="1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Старичка-Лесовичка</a:t>
            </a:r>
            <a:endParaRPr lang="ru-RU" sz="3200" b="1" dirty="0">
              <a:solidFill>
                <a:srgbClr val="663300"/>
              </a:solidFill>
              <a:latin typeface="Segoe Script" pitchFamily="66" charset="0"/>
              <a:cs typeface="Times New Roman" pitchFamily="18" charset="0"/>
            </a:endParaRPr>
          </a:p>
        </p:txBody>
      </p:sp>
      <p:pic>
        <p:nvPicPr>
          <p:cNvPr id="51201" name="Picture 1" descr="C:\Users\New1\Desktop\проект\фото\IMG_20201014_1514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916832"/>
            <a:ext cx="611677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pic>
        <p:nvPicPr>
          <p:cNvPr id="5" name="Picture 3" descr="I:\DSC_00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86481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3" descr="I:\DSC_00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666" y="237517"/>
            <a:ext cx="8649806" cy="645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3" descr="I:\DSC_00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60648"/>
            <a:ext cx="8136904" cy="6163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7" descr="I:\DSC_00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606" y="363364"/>
            <a:ext cx="8713881" cy="6135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4" descr="I:\DSC_00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260648"/>
            <a:ext cx="860632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5" descr="I:\DSC_00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32656"/>
            <a:ext cx="5324184" cy="6024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5126" name="Picture 6" descr="I:\DSC_00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5"/>
            <a:ext cx="8208912" cy="6362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3" name="Picture 3" descr="I:\DSC_00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92696"/>
            <a:ext cx="871473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pic>
        <p:nvPicPr>
          <p:cNvPr id="6146" name="Picture 2" descr="I:\DSC_00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620688"/>
            <a:ext cx="8776503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7848872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63300"/>
                </a:solidFill>
                <a:latin typeface="Segoe Script" pitchFamily="66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663300"/>
              </a:solidFill>
              <a:latin typeface="Segoe Script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" y="0"/>
            <a:ext cx="91437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484784"/>
            <a:ext cx="7488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Segoe Script" pitchFamily="66" charset="0"/>
              </a:rPr>
              <a:t>Цель проекта: </a:t>
            </a:r>
            <a:r>
              <a:rPr lang="ru-RU" sz="4000" b="1" dirty="0" smtClean="0">
                <a:solidFill>
                  <a:srgbClr val="663300"/>
                </a:solidFill>
                <a:latin typeface="Segoe Script" pitchFamily="66" charset="0"/>
              </a:rPr>
              <a:t>создать условия для расширения и обогащения знаний детей об изменениях в природе осенью.</a:t>
            </a:r>
          </a:p>
          <a:p>
            <a:endParaRPr lang="ru-RU" sz="4000" dirty="0">
              <a:solidFill>
                <a:schemeClr val="accent2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8" y="123113"/>
            <a:ext cx="835292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Задачи проекта: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Продолжить расширять знания детей о сезонных изменениях в природе.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Развивать умения делать выводы о том, почему с наступлением осени желтеют листья на деревьях; о зависимости окраски яркости листьев от погоды.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Обогатить знания детей через проведение опытов.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Развивать эстетическое восприятие, умение видеть красоту окружающего мира, разнообразие его красок и форм.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Воспитывать нравственные и духовные качества детей во время общения с природой, через произведения живописи и музыки, желание заботиться о ней.</a:t>
            </a:r>
            <a:endParaRPr lang="ru-RU" sz="2400" b="1" dirty="0">
              <a:solidFill>
                <a:srgbClr val="6633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692696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Segoe Script" pitchFamily="66" charset="0"/>
              </a:rPr>
              <a:t>ЭТАПЫ ПРОЕКТА:</a:t>
            </a:r>
          </a:p>
          <a:p>
            <a:r>
              <a:rPr lang="en-US" sz="2800" b="1" dirty="0" smtClean="0">
                <a:solidFill>
                  <a:srgbClr val="663300"/>
                </a:solidFill>
                <a:latin typeface="Segoe Script" pitchFamily="66" charset="0"/>
              </a:rPr>
              <a:t>I</a:t>
            </a:r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 этап - подготовительный  (сбор и обработка методической и художественной литературы; составление перспективного плана работы).</a:t>
            </a:r>
          </a:p>
          <a:p>
            <a:r>
              <a:rPr lang="en-US" sz="2800" b="1" dirty="0" smtClean="0">
                <a:solidFill>
                  <a:srgbClr val="663300"/>
                </a:solidFill>
                <a:latin typeface="Segoe Script" pitchFamily="66" charset="0"/>
              </a:rPr>
              <a:t>II</a:t>
            </a:r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 этап - основной (реализация проекта).</a:t>
            </a:r>
          </a:p>
          <a:p>
            <a:r>
              <a:rPr lang="en-US" sz="2800" b="1" dirty="0" smtClean="0">
                <a:solidFill>
                  <a:srgbClr val="663300"/>
                </a:solidFill>
                <a:latin typeface="Segoe Script" pitchFamily="66" charset="0"/>
              </a:rPr>
              <a:t>III</a:t>
            </a:r>
            <a:r>
              <a:rPr lang="ru-RU" sz="2800" b="1" dirty="0" smtClean="0">
                <a:solidFill>
                  <a:srgbClr val="663300"/>
                </a:solidFill>
                <a:latin typeface="Segoe Script" pitchFamily="66" charset="0"/>
              </a:rPr>
              <a:t> этап - заключительный (Досуг «Вечер стихов», фотовыставка «Красота осени»).</a:t>
            </a:r>
          </a:p>
          <a:p>
            <a:pPr marL="571500" indent="-571500" algn="ctr"/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2696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Segoe Script" pitchFamily="66" charset="0"/>
              </a:rPr>
              <a:t>Ожидаемые результаты: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Дети знают и называют осенние месяцы, периоды осени, приметы.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Расширены представления о сезонных изменениях в природе;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Развиты умения выявлять причинно – следственные связи.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Дети знают, что при нехватке света в листья исчезает хлорофилл.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Эмоционально откликаются на музыкальные произведения и произведения живописи, отражают свои эмоции в собственной изобразительной деятельности.</a:t>
            </a:r>
            <a:endParaRPr lang="ru-RU" sz="2400" b="1" dirty="0">
              <a:solidFill>
                <a:srgbClr val="6633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убоносовы\Downloads\Backgrounds_Autumn_background_on_your_desktop_09495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3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0"/>
            <a:ext cx="89644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В течение работы по проекту была проведена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 следующая работа с детьми: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 </a:t>
            </a:r>
            <a:r>
              <a:rPr lang="ru-RU" sz="2400" b="1" i="1" dirty="0" smtClean="0">
                <a:solidFill>
                  <a:srgbClr val="663300"/>
                </a:solidFill>
                <a:latin typeface="Segoe Script" pitchFamily="66" charset="0"/>
              </a:rPr>
              <a:t>Ежедневная профилактическая работа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u="sng" dirty="0" smtClean="0">
                <a:solidFill>
                  <a:srgbClr val="663300"/>
                </a:solidFill>
                <a:latin typeface="Segoe Script" pitchFamily="66" charset="0"/>
              </a:rPr>
              <a:t>Утренняя гимнастика 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«Осенняя зарядка»</a:t>
            </a:r>
          </a:p>
          <a:p>
            <a:r>
              <a:rPr lang="ru-RU" sz="2400" b="1" u="sng" dirty="0" smtClean="0">
                <a:solidFill>
                  <a:srgbClr val="663300"/>
                </a:solidFill>
                <a:latin typeface="Segoe Script" pitchFamily="66" charset="0"/>
              </a:rPr>
              <a:t>Физкультурная минутка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«Мы - листики осенние»</a:t>
            </a:r>
          </a:p>
          <a:p>
            <a:r>
              <a:rPr lang="ru-RU" sz="2400" b="1" u="sng" dirty="0" smtClean="0">
                <a:solidFill>
                  <a:srgbClr val="663300"/>
                </a:solidFill>
                <a:latin typeface="Segoe Script" pitchFamily="66" charset="0"/>
              </a:rPr>
              <a:t>Дыхательные упражнения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«Осенние листочки»</a:t>
            </a:r>
          </a:p>
          <a:p>
            <a:r>
              <a:rPr lang="ru-RU" sz="2400" b="1" u="sng" dirty="0" smtClean="0">
                <a:solidFill>
                  <a:srgbClr val="663300"/>
                </a:solidFill>
                <a:latin typeface="Segoe Script" pitchFamily="66" charset="0"/>
              </a:rPr>
              <a:t>Зрительная гимнастика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«Листья»</a:t>
            </a:r>
          </a:p>
          <a:p>
            <a:r>
              <a:rPr lang="ru-RU" sz="2400" b="1" u="sng" dirty="0" smtClean="0">
                <a:solidFill>
                  <a:srgbClr val="663300"/>
                </a:solidFill>
                <a:latin typeface="Segoe Script" pitchFamily="66" charset="0"/>
              </a:rPr>
              <a:t>Пальчиковая гимнастика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«Осенние листья»</a:t>
            </a:r>
          </a:p>
          <a:p>
            <a:r>
              <a:rPr lang="ru-RU" sz="2400" b="1" u="sng" dirty="0" smtClean="0">
                <a:solidFill>
                  <a:srgbClr val="663300"/>
                </a:solidFill>
                <a:latin typeface="Segoe Script" pitchFamily="66" charset="0"/>
              </a:rPr>
              <a:t>Артикуляционная гимнастика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«Листочки»</a:t>
            </a:r>
          </a:p>
          <a:p>
            <a:r>
              <a:rPr lang="ru-RU" sz="2400" b="1" u="sng" dirty="0" smtClean="0">
                <a:solidFill>
                  <a:srgbClr val="663300"/>
                </a:solidFill>
                <a:latin typeface="Segoe Script" pitchFamily="66" charset="0"/>
              </a:rPr>
              <a:t>Гимнастика после сна</a:t>
            </a:r>
            <a:endParaRPr lang="ru-RU" sz="2400" b="1" dirty="0" smtClean="0">
              <a:solidFill>
                <a:srgbClr val="663300"/>
              </a:solidFill>
              <a:latin typeface="Segoe Script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Комплекс «Вот и осень к нам пришла», закаливание (</a:t>
            </a:r>
            <a:r>
              <a:rPr lang="ru-RU" sz="2400" b="1" dirty="0" err="1" smtClean="0">
                <a:solidFill>
                  <a:srgbClr val="663300"/>
                </a:solidFill>
                <a:latin typeface="Segoe Script" pitchFamily="66" charset="0"/>
              </a:rPr>
              <a:t>босохождение</a:t>
            </a:r>
            <a:r>
              <a:rPr lang="ru-RU" sz="2400" b="1" dirty="0" smtClean="0">
                <a:solidFill>
                  <a:srgbClr val="663300"/>
                </a:solidFill>
                <a:latin typeface="Segoe Script" pitchFamily="66" charset="0"/>
              </a:rPr>
              <a:t>, умывание)</a:t>
            </a:r>
          </a:p>
          <a:p>
            <a:r>
              <a:rPr lang="ru-RU" sz="2400" dirty="0" smtClean="0"/>
              <a:t> 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852</Words>
  <Application>Microsoft Office PowerPoint</Application>
  <PresentationFormat>Экран (4:3)</PresentationFormat>
  <Paragraphs>148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New1</cp:lastModifiedBy>
  <cp:revision>90</cp:revision>
  <dcterms:created xsi:type="dcterms:W3CDTF">2015-05-10T15:53:51Z</dcterms:created>
  <dcterms:modified xsi:type="dcterms:W3CDTF">2020-10-17T11:09:28Z</dcterms:modified>
</cp:coreProperties>
</file>