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72" r:id="rId11"/>
    <p:sldId id="27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3CCFF"/>
    <a:srgbClr val="FF3300"/>
    <a:srgbClr val="0000CC"/>
    <a:srgbClr val="99CC00"/>
    <a:srgbClr val="008000"/>
    <a:srgbClr val="CC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D251B-88A5-4EF9-9769-1D5B9D0240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F36BB-E3C6-4E39-9FB9-C0DFBA668C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33737-5CF0-4952-9D6B-5E402DDDF9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3F30D-E36C-4749-AB17-22A2FFE2C4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200E8-A2B8-4B4E-BA0D-E87C89693F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DC394-594A-40C3-810D-D3956D5157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37432-EEB3-482F-A0C5-38BDE41AA7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FE901-B641-4EF8-9025-06311DD4830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0B0DF-BD16-48AC-A086-A58C188371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AFDA7C-2EF3-4A03-8767-9D07EA66E2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53CA1D-B76F-4B00-AB14-09F14B136D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5ED66B9-B03D-4677-BC4C-4C1C65DE56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pedlib.ru/books1/3/0298/image0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1953"/>
            <a:ext cx="4714875" cy="539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410200" y="2667000"/>
            <a:ext cx="3244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Сказка о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Весёлом Язычке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«В зоопарке»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4.bp.blogspot.com/_XuTQI-8Rm2M/TDQYAwCGxHI/AAAAAAAADEg/QWV4D_nb0ks/s1600/%D0%A6%D0%B2%D0%B5%D1%82%D0%B0-%D1%88%D0%B0%D1%80%D0%B8%D0%BA%D0%B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7" b="7592"/>
          <a:stretch/>
        </p:blipFill>
        <p:spPr bwMode="auto">
          <a:xfrm>
            <a:off x="3408864" y="0"/>
            <a:ext cx="5735136" cy="683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786537"/>
            <a:ext cx="3293017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 цвета</a:t>
            </a:r>
            <a:r>
              <a:rPr lang="ru-RU" sz="2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Покажи шарик </a:t>
            </a: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красного цвета.</a:t>
            </a:r>
          </a:p>
          <a:p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Покажи шарик </a:t>
            </a: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розового цвета.</a:t>
            </a:r>
          </a:p>
          <a:p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Покажи шарик </a:t>
            </a: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фиолетового цвета.</a:t>
            </a:r>
          </a:p>
          <a:p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Покажи шарики тех </a:t>
            </a: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цветов, которые мы </a:t>
            </a:r>
          </a:p>
          <a:p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ещё не назвали.</a:t>
            </a: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3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7900" y="1447800"/>
            <a:ext cx="3048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Скрылось солнце за горой,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 пошел домой.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Дверь он запер на замок,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Лег в кроватку и умолк.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5715000" cy="508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0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/>
          <a:srcRect t="2499" b="5000"/>
          <a:stretch>
            <a:fillRect/>
          </a:stretch>
        </p:blipFill>
        <p:spPr bwMode="auto">
          <a:xfrm>
            <a:off x="152400" y="304800"/>
            <a:ext cx="5521325" cy="6096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673725" y="1447800"/>
            <a:ext cx="32416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Жил-был на свете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 захотел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пойти в зоопарк.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вместе с ним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отправимся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мы: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изображать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животных,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которых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встретит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 l="1587" t="1874" r="4762" b="2576"/>
          <a:stretch>
            <a:fillRect/>
          </a:stretch>
        </p:blipFill>
        <p:spPr bwMode="auto">
          <a:xfrm>
            <a:off x="3124200" y="1447800"/>
            <a:ext cx="5864469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Вот пришел Язычок в зоопарк и видит, что в пруду сидит кто-то огромный, как гора, и рот широко открывает. Это был…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бегемот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Давай и мы превратимся в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бегемотиков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будем широко открывать рот.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066800"/>
            <a:ext cx="3327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Рот </a:t>
            </a:r>
            <a:r>
              <a:rPr lang="ru-RU" sz="2000" dirty="0" err="1">
                <a:solidFill>
                  <a:srgbClr val="002060"/>
                </a:solidFill>
              </a:rPr>
              <a:t>пошире</a:t>
            </a:r>
            <a:r>
              <a:rPr lang="ru-RU" sz="2000" dirty="0">
                <a:solidFill>
                  <a:srgbClr val="002060"/>
                </a:solidFill>
              </a:rPr>
              <a:t> открываем,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В </a:t>
            </a:r>
            <a:r>
              <a:rPr lang="ru-RU" sz="2000" dirty="0" err="1">
                <a:solidFill>
                  <a:srgbClr val="002060"/>
                </a:solidFill>
              </a:rPr>
              <a:t>бегемотиков</a:t>
            </a:r>
            <a:r>
              <a:rPr lang="ru-RU" sz="2000" dirty="0">
                <a:solidFill>
                  <a:srgbClr val="002060"/>
                </a:solidFill>
              </a:rPr>
              <a:t> играем: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Широко раскроем ротик,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Как голодный </a:t>
            </a:r>
            <a:r>
              <a:rPr lang="ru-RU" sz="2000" dirty="0" err="1">
                <a:solidFill>
                  <a:srgbClr val="002060"/>
                </a:solidFill>
              </a:rPr>
              <a:t>бегемотик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Закрывать его нельзя,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До </a:t>
            </a:r>
            <a:r>
              <a:rPr lang="ru-RU" sz="2000" dirty="0">
                <a:solidFill>
                  <a:srgbClr val="002060"/>
                </a:solidFill>
              </a:rPr>
              <a:t>пяти считаю я.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А потом закроем рот-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Отдыхает бегемот.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181600"/>
            <a:ext cx="32728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Кто еще плавает в пруду?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Посчитай. Сколько их?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Сколько рыбок плывёт направо?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Сколько рыбок плывёт налево?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4800"/>
            <a:ext cx="43434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Посмотрел Язычок на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бегемотиков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только хотел дальше отправиться, как слышит: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-а-а,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-а-а.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были… Правильно,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лягушки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Давай изобразим, как лягушки улыбались.</a:t>
            </a:r>
          </a:p>
          <a:p>
            <a:r>
              <a:rPr lang="ru-RU" b="1" dirty="0"/>
              <a:t>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4648200"/>
            <a:ext cx="39497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smtClean="0">
                <a:solidFill>
                  <a:srgbClr val="002060"/>
                </a:solidFill>
              </a:rPr>
              <a:t>Подражаем </a:t>
            </a:r>
            <a:r>
              <a:rPr lang="ru-RU" sz="2000" dirty="0">
                <a:solidFill>
                  <a:srgbClr val="002060"/>
                </a:solidFill>
              </a:rPr>
              <a:t>мы лягушкам:</a:t>
            </a:r>
          </a:p>
          <a:p>
            <a:pPr lvl="0" algn="ctr"/>
            <a:r>
              <a:rPr lang="ru-RU" sz="2000" dirty="0">
                <a:solidFill>
                  <a:srgbClr val="002060"/>
                </a:solidFill>
              </a:rPr>
              <a:t>Тянем губы прямо к ушкам.</a:t>
            </a:r>
          </a:p>
          <a:p>
            <a:pPr lvl="0" algn="ctr"/>
            <a:r>
              <a:rPr lang="ru-RU" sz="2000" dirty="0">
                <a:solidFill>
                  <a:srgbClr val="002060"/>
                </a:solidFill>
              </a:rPr>
              <a:t>Вы сейчас тяните губки – </a:t>
            </a:r>
          </a:p>
          <a:p>
            <a:pPr lvl="0" algn="ctr"/>
            <a:r>
              <a:rPr lang="ru-RU" sz="2000" dirty="0">
                <a:solidFill>
                  <a:srgbClr val="002060"/>
                </a:solidFill>
              </a:rPr>
              <a:t>Я увижу ваши зубки.</a:t>
            </a:r>
          </a:p>
          <a:p>
            <a:pPr lvl="0" algn="ctr"/>
            <a:r>
              <a:rPr lang="ru-RU" sz="2000" dirty="0">
                <a:solidFill>
                  <a:srgbClr val="002060"/>
                </a:solidFill>
              </a:rPr>
              <a:t>Мы потянем – перестанем</a:t>
            </a:r>
          </a:p>
          <a:p>
            <a:pPr lvl="0" algn="ctr"/>
            <a:r>
              <a:rPr lang="ru-RU" sz="2000" dirty="0">
                <a:solidFill>
                  <a:srgbClr val="002060"/>
                </a:solidFill>
              </a:rPr>
              <a:t>И нисколько не устанем.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838200"/>
            <a:ext cx="5029200" cy="519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2286000" y="241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6375400" y="276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074" name="Picture 2" descr="http://www.pedlib.ru/books1/3/0298/image0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56077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626100" y="127000"/>
            <a:ext cx="350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Идет Язычок дальше.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кто это такой большой,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длинным носом?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же…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Давай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покажем какой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слона хобот!</a:t>
            </a:r>
          </a:p>
          <a:p>
            <a:r>
              <a:rPr lang="ru-RU" dirty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40450" y="2413000"/>
            <a:ext cx="29845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Буду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подражать слону!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Губы «хоботком» тяну.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теперь их отпускаю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на место возвращаю.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791200"/>
            <a:ext cx="47297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</a:rPr>
              <a:t>Сколько слоников здесь изображено? 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</a:rPr>
              <a:t>Одинаковые ли они? Чем отличаются? 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</a:rPr>
              <a:t>А из чего они набирают воду?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6057053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867400" y="685800"/>
            <a:ext cx="3429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Полюбовался Язычок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слоном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пошел к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другой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клетке. А там </a:t>
            </a:r>
            <a:endParaRPr lang="ru-RU" sz="1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никого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нет, только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длинный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резиновый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шланг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валяется </a:t>
            </a:r>
            <a:endParaRPr lang="ru-RU" sz="1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посередине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Но вдруг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шланг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зашевелился, </a:t>
            </a:r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 увидел, </a:t>
            </a:r>
            <a:endParaRPr lang="ru-RU" sz="1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это… </a:t>
            </a:r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змея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1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Давай </a:t>
            </a:r>
            <a:r>
              <a:rPr lang="ru-RU" sz="1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изобразим змею!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191000"/>
            <a:ext cx="304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</a:rPr>
              <a:t>Подражаем </a:t>
            </a:r>
            <a:r>
              <a:rPr lang="ru-RU" dirty="0">
                <a:solidFill>
                  <a:srgbClr val="002060"/>
                </a:solidFill>
              </a:rPr>
              <a:t>мы змее, 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С ней мы будем наравне: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Высунем язык и спрячем, 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Только так, а не иначе.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867400"/>
            <a:ext cx="3607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Сколько змеек изображено?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Они разные. Найди 5 отличий.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457200"/>
            <a:ext cx="4572000" cy="553997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Понаблюдал Язычок за змейкой и пошел дальше. Видит,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лошадка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 катает. Захотел и сам прокатиться: «Лошадка, покатаешь меня?» А лошадка отвечает: «Конечно!» Сел Язычок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лошадку, крикнул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но!» и поскакал. Давай покажем, как Язычок катался на лошадке.</a:t>
            </a:r>
          </a:p>
          <a:p>
            <a:r>
              <a:rPr lang="ru-RU" b="1" dirty="0"/>
              <a:t>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53000" y="166618"/>
            <a:ext cx="4000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solidFill>
                  <a:srgbClr val="002060"/>
                </a:solidFill>
              </a:rPr>
              <a:t>Я </a:t>
            </a:r>
            <a:r>
              <a:rPr lang="ru-RU" dirty="0">
                <a:solidFill>
                  <a:srgbClr val="002060"/>
                </a:solidFill>
              </a:rPr>
              <a:t>– веселая лошадка, </a:t>
            </a:r>
          </a:p>
          <a:p>
            <a:pPr lvl="0" algn="ctr"/>
            <a:r>
              <a:rPr lang="ru-RU" dirty="0">
                <a:solidFill>
                  <a:srgbClr val="002060"/>
                </a:solidFill>
              </a:rPr>
              <a:t>Темная, как шоколадка.</a:t>
            </a:r>
          </a:p>
          <a:p>
            <a:pPr lvl="0" algn="ctr"/>
            <a:r>
              <a:rPr lang="ru-RU" dirty="0">
                <a:solidFill>
                  <a:srgbClr val="002060"/>
                </a:solidFill>
              </a:rPr>
              <a:t>Язычком пощелкай громко – </a:t>
            </a:r>
          </a:p>
          <a:p>
            <a:pPr lvl="0" algn="ctr"/>
            <a:r>
              <a:rPr lang="ru-RU" dirty="0">
                <a:solidFill>
                  <a:srgbClr val="002060"/>
                </a:solidFill>
              </a:rPr>
              <a:t>Стук копыт услышишь звонкий.</a:t>
            </a:r>
          </a:p>
        </p:txBody>
      </p:sp>
      <p:pic>
        <p:nvPicPr>
          <p:cNvPr id="6146" name="Picture 2" descr="http://www.pedlib.ru/books1/3/0298/image0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1537928"/>
            <a:ext cx="5029199" cy="5320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lib.podelise.ru/tw_files2/urls_23/1/d-754/754_html_m3f2dccb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4503954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495800" y="4267200"/>
            <a:ext cx="464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Тик-так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тик-так.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 качался так, 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Словно маятник часов.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 в часы играть готов?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114800" y="838200"/>
            <a:ext cx="502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Язычок вдруг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подумал: а не пора ли ему идти домой? Надо узнать который час. Покажи, как работают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часики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 cstate="print"/>
          <a:srcRect l="1961" r="1961" b="1950"/>
          <a:stretch>
            <a:fillRect/>
          </a:stretch>
        </p:blipFill>
        <p:spPr bwMode="auto">
          <a:xfrm>
            <a:off x="4379794" y="762000"/>
            <a:ext cx="4764206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52400" y="228600"/>
            <a:ext cx="434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Узнал Язычок который час. К сожалению, было уже поздно: пора возвращаться домой. А подарок маме? Купил Язычок несколько воздушных шариков и стал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надувать, но, к сожалению, некоторые из них полопались. Покажи, как Язычок надувал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шарики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9" y="4013666"/>
            <a:ext cx="4267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Я </a:t>
            </a:r>
            <a:r>
              <a:rPr lang="ru-RU" sz="2400" dirty="0">
                <a:solidFill>
                  <a:srgbClr val="002060"/>
                </a:solidFill>
              </a:rPr>
              <a:t>надул воздушный шарик.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Укусил его комарик.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Лопнул шарик. Не беда!</a:t>
            </a:r>
          </a:p>
          <a:p>
            <a:pPr lvl="0"/>
            <a:r>
              <a:rPr lang="ru-RU" sz="2400" dirty="0">
                <a:solidFill>
                  <a:srgbClr val="002060"/>
                </a:solidFill>
              </a:rPr>
              <a:t>Новый шар надую 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599" y="5943600"/>
            <a:ext cx="3840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(попеременное надувание и сдувание щёк)</a:t>
            </a:r>
            <a:endParaRPr lang="ru-RU" sz="1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446</TotalTime>
  <Words>581</Words>
  <Application>Microsoft Office PowerPoint</Application>
  <PresentationFormat>Экран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Нелли</dc:creator>
  <cp:lastModifiedBy>Логопед</cp:lastModifiedBy>
  <cp:revision>46</cp:revision>
  <cp:lastPrinted>1601-01-01T00:00:00Z</cp:lastPrinted>
  <dcterms:created xsi:type="dcterms:W3CDTF">1601-01-01T00:00:00Z</dcterms:created>
  <dcterms:modified xsi:type="dcterms:W3CDTF">2024-12-10T07:10:51Z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