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9" r:id="rId10"/>
    <p:sldId id="280" r:id="rId11"/>
    <p:sldId id="266" r:id="rId12"/>
    <p:sldId id="267" r:id="rId13"/>
    <p:sldId id="268" r:id="rId14"/>
    <p:sldId id="270" r:id="rId15"/>
    <p:sldId id="282" r:id="rId16"/>
    <p:sldId id="283" r:id="rId17"/>
    <p:sldId id="281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A69536-041C-4DA6-A88D-59F9360A9E1C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379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fld id="{3CA7314C-C7F1-4325-AD26-33F9E6FBCEA8}" type="slidenum">
              <a:rPr sz="1200">
                <a:latin typeface="Calibri" pitchFamily="34" charset="0"/>
              </a:rPr>
              <a:pPr marL="0" lvl="0" indent="0" algn="r" eaLnBrk="1" hangingPunct="1"/>
              <a:t>‹#›</a:t>
            </a:fld>
            <a:endParaRPr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Прямая соединительная линия 18"/>
          <p:cNvSpPr>
            <a:spLocks noChangeShapeType="1"/>
          </p:cNvSpPr>
          <p:nvPr/>
        </p:nvSpPr>
        <p:spPr bwMode="auto">
          <a:xfrm flipH="1"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Прямая соединительная линия 20"/>
          <p:cNvSpPr>
            <a:spLocks noChangeShapeType="1"/>
          </p:cNvSpPr>
          <p:nvPr/>
        </p:nvSpPr>
        <p:spPr bwMode="auto">
          <a:xfrm flipH="1"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7" name="Прямая соединительная линия 23"/>
          <p:cNvSpPr>
            <a:spLocks noChangeShapeType="1"/>
          </p:cNvSpPr>
          <p:nvPr/>
        </p:nvSpPr>
        <p:spPr bwMode="auto">
          <a:xfrm flipH="1"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8" name="Прямая соединительная линия 24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9" name="Прямая соединительная линия 25"/>
          <p:cNvSpPr>
            <a:spLocks noChangeShapeType="1"/>
          </p:cNvSpPr>
          <p:nvPr/>
        </p:nvSpPr>
        <p:spPr bwMode="auto">
          <a:xfrm flipH="1"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0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1" name="Овал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2" name="Овал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3" name="Овал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4" name="Овал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5" name="Овал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6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A8327-D38B-4BC4-8E8A-EAB4ED95193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9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70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fld id="{B6B23562-2B50-4BFB-819A-048F7CC651B7}" type="slidenum">
              <a:rPr sz="1400" b="1">
                <a:solidFill>
                  <a:srgbClr val="FFFFFF"/>
                </a:solidFill>
                <a:latin typeface="Century Schoolbook"/>
              </a:rPr>
              <a:pPr lvl="0" algn="ctr" eaLnBrk="1" hangingPunct="1"/>
              <a:t>‹#›</a:t>
            </a:fld>
            <a:endParaRPr sz="1400" b="1">
              <a:solidFill>
                <a:srgbClr val="FFFFFF"/>
              </a:solidFill>
              <a:latin typeface="Century Schoolbook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082" name="Дата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9549F9-6768-43BA-9A53-64121A2D8F29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3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fld id="{6C0706B2-2967-4AB1-8608-D97FCD9B0B22}" type="slidenum">
              <a:rPr sz="1400" b="1">
                <a:solidFill>
                  <a:srgbClr val="FFFFFF"/>
                </a:solidFill>
                <a:latin typeface="Century Schoolbook"/>
              </a:rPr>
              <a:pPr lvl="0" algn="ctr" eaLnBrk="1" hangingPunct="1"/>
              <a:t>‹#›</a:t>
            </a:fld>
            <a:endParaRPr sz="1400" b="1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3084" name="Нижний колонтитул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Прямая соединительная линия 18"/>
          <p:cNvSpPr>
            <a:spLocks noChangeShapeType="1"/>
          </p:cNvSpPr>
          <p:nvPr/>
        </p:nvSpPr>
        <p:spPr bwMode="auto">
          <a:xfrm flipH="1"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Прямая соединительная линия 20"/>
          <p:cNvSpPr>
            <a:spLocks noChangeShapeType="1"/>
          </p:cNvSpPr>
          <p:nvPr/>
        </p:nvSpPr>
        <p:spPr bwMode="auto">
          <a:xfrm flipH="1"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5" name="Прямая соединительная линия 23"/>
          <p:cNvSpPr>
            <a:spLocks noChangeShapeType="1"/>
          </p:cNvSpPr>
          <p:nvPr/>
        </p:nvSpPr>
        <p:spPr bwMode="auto">
          <a:xfrm flipH="1"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6" name="Прямая соединительная линия 24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7" name="Прямоугольник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8" name="Овал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9" name="Овал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0" name="Овал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1" name="Овал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Овал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3" name="Прямая соединительная линия 31"/>
          <p:cNvSpPr>
            <a:spLocks noChangeShapeType="1"/>
          </p:cNvSpPr>
          <p:nvPr/>
        </p:nvSpPr>
        <p:spPr bwMode="auto">
          <a:xfrm flipH="1"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16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8D4824-9A89-46E4-AAAA-EEB53B951635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fld id="{90069E7E-E926-4166-80F1-7C03E20BEB8F}" type="slidenum">
              <a:rPr sz="1400" b="1">
                <a:solidFill>
                  <a:srgbClr val="FFFFFF"/>
                </a:solidFill>
                <a:latin typeface="Century Schoolbook"/>
              </a:rPr>
              <a:pPr lvl="0" algn="ctr" eaLnBrk="1" hangingPunct="1"/>
              <a:t>‹#›</a:t>
            </a:fld>
            <a:endParaRPr sz="1400" b="1">
              <a:solidFill>
                <a:srgbClr val="FFFFFF"/>
              </a:solidFill>
              <a:latin typeface="Century Schoolbook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30" name="Дата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B3CE7-63A7-40E9-8415-DDA53660759E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1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fld id="{5CEE674C-4E11-45E1-B5D0-06BCB8E23010}" type="slidenum">
              <a:rPr sz="1400" b="1">
                <a:solidFill>
                  <a:srgbClr val="FFFFFF"/>
                </a:solidFill>
                <a:latin typeface="Century Schoolbook"/>
              </a:rPr>
              <a:pPr lvl="0" algn="ctr" eaLnBrk="1" hangingPunct="1"/>
              <a:t>‹#›</a:t>
            </a:fld>
            <a:endParaRPr sz="1400" b="1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5132" name="Нижний колонтитул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9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1CF3A1-2C03-42F8-AFC3-18FBAEF39D6F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Прямая соединительная линия 6"/>
          <p:cNvSpPr>
            <a:spLocks noChangeShapeType="1"/>
          </p:cNvSpPr>
          <p:nvPr/>
        </p:nvSpPr>
        <p:spPr bwMode="auto">
          <a:xfrm flipH="1"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5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6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fld id="{30D6B35E-46A0-4176-8571-49DF5EF08F52}" type="slidenum">
              <a:rPr sz="1400" b="1">
                <a:solidFill>
                  <a:srgbClr val="FFFFFF"/>
                </a:solidFill>
                <a:latin typeface="Century Schoolbook"/>
              </a:rPr>
              <a:pPr lvl="0" algn="ctr" eaLnBrk="1" hangingPunct="1"/>
              <a:t>‹#›</a:t>
            </a:fld>
            <a:endParaRPr sz="1400" b="1">
              <a:solidFill>
                <a:srgbClr val="FFFFFF"/>
              </a:solidFill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6" r:id="rId4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0" i="0" u="none" kern="1200" cap="small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defTabSz="9144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87450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62088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051050" y="260350"/>
            <a:ext cx="6172200" cy="74295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200" cap="small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Мастер</a:t>
            </a:r>
            <a:r>
              <a:rPr kumimoji="0" lang="en-US" sz="4800" b="1" i="0" u="none" strike="noStrike" kern="1200" cap="small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4800" b="1" i="0" u="none" strike="noStrike" kern="1200" cap="small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</a:t>
            </a:r>
            <a:endParaRPr kumimoji="0" lang="ru-RU" sz="4800" b="1" i="0" u="none" strike="noStrike" kern="1200" cap="small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1196975"/>
            <a:ext cx="6172200" cy="1371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Century Schoolbook"/>
              </a:defRPr>
            </a:lvl1pPr>
            <a:lvl2pPr marL="366712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kumimoji="0" lang="ru-RU" altLang="en-US" sz="2100" b="0" i="0" u="none" baseline="0">
                <a:solidFill>
                  <a:schemeClr val="tx1"/>
                </a:solidFill>
                <a:effectLst/>
                <a:latin typeface="Century Schoolbook"/>
              </a:defRPr>
            </a:lvl2pPr>
            <a:lvl3pPr marL="731838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entury Schoolbook"/>
              </a:defRPr>
            </a:lvl3pPr>
            <a:lvl4pPr marL="1004888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entury Schoolbook"/>
              </a:defRPr>
            </a:lvl4pPr>
            <a:lvl5pPr marL="1279525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None/>
              <a:defRPr kumimoji="0" lang="ru-RU" altLang="en-US" sz="1600" b="0" i="0" u="none" baseline="0">
                <a:solidFill>
                  <a:schemeClr val="tx1"/>
                </a:solidFill>
                <a:effectLst/>
                <a:latin typeface="Century Schoolbook"/>
              </a:defRPr>
            </a:lvl5pPr>
          </a:lstStyle>
          <a:p>
            <a:pPr marL="0" lvl="0" indent="0" eaLnBrk="1" hangingPunct="1"/>
            <a:r>
              <a:rPr b="1"/>
              <a:t>Развитие артикуляционной моторики – залог правильного произношения.</a:t>
            </a:r>
          </a:p>
        </p:txBody>
      </p:sp>
      <p:pic>
        <p:nvPicPr>
          <p:cNvPr id="8197" name="Picture 2" descr="https://zddou9.edumsko.ru/uploads/2300/2297/section/854865/Smirnova/oblozhka.jpg?154477669348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875" y="1700213"/>
            <a:ext cx="6119813" cy="40894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27912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«Чашечка»</a:t>
            </a:r>
            <a:endParaRPr kumimoji="0" lang="ru-RU" sz="3000" b="1" i="0" u="none" strike="noStrike" kern="1200" cap="small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684213" y="1484313"/>
            <a:ext cx="7921625" cy="1655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приоткрыть рот, установить язык наверху в форме «чашечки».  Удерживать в таком положении под счет от 1 до 5-10.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148635"/>
            <a:ext cx="3888432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5040312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«Вкусное варенье»</a:t>
            </a:r>
            <a:endParaRPr kumimoji="0" lang="ru-RU" sz="3000" b="1" i="0" u="none" strike="noStrike" kern="1200" cap="small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064500" cy="2016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открыть рот и языком в форме «чашечки» облизать верхнюю губу. Затем облизать нижнюю губу. Нужно следить за тем, чтобы нижняя челюсть во время этого упражнения была неподвижна.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1"/>
          <a:stretch/>
        </p:blipFill>
        <p:spPr>
          <a:xfrm>
            <a:off x="2123728" y="3422869"/>
            <a:ext cx="3791744" cy="28438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76600" y="-171450"/>
            <a:ext cx="2951163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«Часики»</a:t>
            </a:r>
            <a:endParaRPr kumimoji="0" lang="ru-RU" sz="3000" b="1" i="0" u="none" strike="noStrike" kern="1200" cap="small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7993063" cy="1439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открыть рот. Кончик языка переводить на счет «раз-два» из одного уголка рта в другой.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Нижняя челюсть при этом остается неподвижной.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9" name="Picture 4" descr="http://images.myshared.ru/17/1046444/slide_15.jpg"/>
          <p:cNvPicPr>
            <a:picLocks noChangeAspect="1"/>
          </p:cNvPicPr>
          <p:nvPr/>
        </p:nvPicPr>
        <p:blipFill>
          <a:blip r:embed="rId2" cstate="print"/>
          <a:srcRect l="9767" t="22934" r="57627" b="31652"/>
          <a:stretch>
            <a:fillRect/>
          </a:stretch>
        </p:blipFill>
        <p:spPr>
          <a:xfrm>
            <a:off x="5003800" y="3284538"/>
            <a:ext cx="2484438" cy="25955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7" y="3093987"/>
            <a:ext cx="2688569" cy="2786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997822"/>
            <a:ext cx="3816424" cy="28822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148263" y="0"/>
            <a:ext cx="2447925" cy="6143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«Качели»</a:t>
            </a:r>
            <a:endParaRPr kumimoji="0" lang="ru-RU" sz="3000" b="0" i="0" u="none" strike="noStrike" kern="120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>
          <a:xfrm>
            <a:off x="522288" y="476250"/>
            <a:ext cx="7993062" cy="2736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показать зубы, приоткрыть рот, положить широкий язык за нижние зубы (с внутренней стороны) и удерживать в таком положении 3-5 секунд. Потом поднять широкий язык за верхние зубы (с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внутренней стороны) и удерживать в таком положении 3-5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секунд. Так поочередно меняем положение языка 5-6 раз, «качаем язычком».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TextBox 3"/>
          <p:cNvSpPr/>
          <p:nvPr/>
        </p:nvSpPr>
        <p:spPr>
          <a:xfrm>
            <a:off x="3059113" y="23813"/>
            <a:ext cx="2090737" cy="554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sz="3000" b="1">
                <a:solidFill>
                  <a:srgbClr val="0070C0"/>
                </a:solidFill>
                <a:latin typeface="Century Schoolbook"/>
              </a:rPr>
              <a:t>«Качели»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29000"/>
            <a:ext cx="3816427" cy="32860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0" y="-171450"/>
            <a:ext cx="4032250" cy="8302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«Чистим зубки»</a:t>
            </a:r>
            <a:endParaRPr kumimoji="0" lang="ru-RU" sz="3600" b="0" i="0" u="none" strike="noStrike" kern="120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quarter" idx="1"/>
          </p:nvPr>
        </p:nvSpPr>
        <p:spPr>
          <a:xfrm>
            <a:off x="646113" y="1125538"/>
            <a:ext cx="7777162" cy="1655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открыть рот и широким языком «почистить» верхние зубы с внутренней стороны, делая движения из стороны в сторону. Затем «почистить» нижние зубы.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7" name="TextBox 3"/>
          <p:cNvSpPr/>
          <p:nvPr/>
        </p:nvSpPr>
        <p:spPr>
          <a:xfrm>
            <a:off x="2640013" y="333375"/>
            <a:ext cx="378777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sz="3200" b="1">
                <a:solidFill>
                  <a:srgbClr val="0070C0"/>
                </a:solidFill>
                <a:latin typeface="Century Schoolbook"/>
              </a:rPr>
              <a:t>« Чистим зубки»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48025"/>
            <a:ext cx="6105525" cy="2943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0" y="-171450"/>
            <a:ext cx="4032250" cy="8302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«Чистим зубки»</a:t>
            </a:r>
            <a:endParaRPr kumimoji="0" lang="ru-RU" sz="3600" b="0" i="0" u="none" strike="noStrike" kern="120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sz="quarter" idx="1"/>
          </p:nvPr>
        </p:nvSpPr>
        <p:spPr>
          <a:xfrm>
            <a:off x="646113" y="1125538"/>
            <a:ext cx="7777162" cy="1655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открыть рот, поднять язык вверх, присосать к верхнему нёбу кончик языка. Щёлкать языком. Челюсть неподвижна, широкий язык за верхними зубами и не подворачивается внутрь. Выполнять 5-10 раз. 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TextBox 3"/>
          <p:cNvSpPr/>
          <p:nvPr/>
        </p:nvSpPr>
        <p:spPr>
          <a:xfrm>
            <a:off x="3313113" y="333375"/>
            <a:ext cx="244157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sz="3200" b="1">
                <a:solidFill>
                  <a:srgbClr val="0070C0"/>
                </a:solidFill>
                <a:latin typeface="Century Schoolbook"/>
              </a:rPr>
              <a:t>«Лошадка»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5192561" cy="3461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0" y="-171450"/>
            <a:ext cx="4032250" cy="8302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«Чистим зубки»</a:t>
            </a:r>
            <a:endParaRPr kumimoji="0" lang="ru-RU" sz="3600" b="0" i="0" u="none" strike="noStrike" kern="120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646113" y="1125538"/>
            <a:ext cx="7777162" cy="2015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присосать язык к небу, чтобы подъязычная связка натянулась («ножка гриба»). Удерживать в таком положении язык в течении 5-10 секунд. Если так сделать не удается, то выполните упражнение «лошадка». Упражнение направлено на растягивание подъязычной уздечки.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TextBox 3"/>
          <p:cNvSpPr/>
          <p:nvPr/>
        </p:nvSpPr>
        <p:spPr>
          <a:xfrm>
            <a:off x="3500438" y="333375"/>
            <a:ext cx="20669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sz="3200" b="1">
                <a:solidFill>
                  <a:srgbClr val="0070C0"/>
                </a:solidFill>
                <a:latin typeface="Century Schoolbook"/>
              </a:rPr>
              <a:t>«Грибок»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501008"/>
            <a:ext cx="3572566" cy="2609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0" y="-171450"/>
            <a:ext cx="4032250" cy="8302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«Чистим зубки»</a:t>
            </a:r>
            <a:endParaRPr kumimoji="0" lang="ru-RU" sz="3600" b="0" i="0" u="none" strike="noStrike" kern="120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sz="quarter" idx="1"/>
          </p:nvPr>
        </p:nvSpPr>
        <p:spPr>
          <a:xfrm>
            <a:off x="646113" y="1125538"/>
            <a:ext cx="7777162" cy="13673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Улыбнуться, открыть рот. Широким кончиком языка погладить нёбо от зубов к горлу. Нижняя челюсть не должна двигаться.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TextBox 3"/>
          <p:cNvSpPr/>
          <p:nvPr/>
        </p:nvSpPr>
        <p:spPr>
          <a:xfrm>
            <a:off x="3551238" y="333375"/>
            <a:ext cx="19653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sz="3200" b="1">
                <a:solidFill>
                  <a:srgbClr val="0070C0"/>
                </a:solidFill>
                <a:latin typeface="Century Schoolbook"/>
              </a:rPr>
              <a:t>«Маляр»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19306"/>
            <a:ext cx="5322168" cy="37454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835696" y="1772816"/>
            <a:ext cx="7128791" cy="1872209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none" spc="150" normalizeH="0" baseline="0" noProof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Желаем Вам терпения и успехов в увлекательных занятиях с ребенком!</a:t>
            </a:r>
            <a:endParaRPr kumimoji="0" lang="ru-RU" sz="3000" b="1" i="0" u="none" strike="noStrike" kern="1200" cap="none" spc="150" normalizeH="0" baseline="0" noProof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848600" cy="294163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sng" strike="noStrike" kern="1200" cap="small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Артикуляционная гимнастика </a:t>
            </a:r>
            <a:r>
              <a:rPr kumimoji="0" lang="ru-RU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это специальные упражнения для развития подвижности, ловкости языка, губ, щек, уздечки.</a:t>
            </a:r>
            <a:endParaRPr kumimoji="0" lang="ru-RU" sz="36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24058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1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Правила проведения артикуляционной гимнастики</a:t>
            </a:r>
            <a:endParaRPr kumimoji="0" lang="ru-RU" sz="3200" b="0" i="1" u="none" strike="noStrike" kern="1200" cap="small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755650" y="1700213"/>
            <a:ext cx="6480175" cy="4537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entury Schoolbook"/>
              </a:defRPr>
            </a:lvl1pPr>
            <a:lvl2pPr marL="639762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1700" b="0" i="0" u="none" baseline="0">
                <a:solidFill>
                  <a:schemeClr val="tx1"/>
                </a:solidFill>
                <a:effectLst/>
                <a:latin typeface="Century Schoolbook"/>
              </a:defRPr>
            </a:lvl2pPr>
            <a:lvl3pPr marL="9144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1400" b="0" i="0" u="none" baseline="0">
                <a:solidFill>
                  <a:schemeClr val="tx1"/>
                </a:solidFill>
                <a:effectLst/>
                <a:latin typeface="Century Schoolbook"/>
              </a:defRPr>
            </a:lvl3pPr>
            <a:lvl4pPr marL="118745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1400" b="0" i="0" u="none" baseline="0">
                <a:solidFill>
                  <a:schemeClr val="tx1"/>
                </a:solidFill>
                <a:effectLst/>
                <a:latin typeface="Century Schoolbook"/>
              </a:defRPr>
            </a:lvl4pPr>
            <a:lvl5pPr marL="14620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entury Schoolbook"/>
              </a:defRPr>
            </a:lvl5pPr>
          </a:lstStyle>
          <a:p>
            <a:pPr marL="273050" lvl="0" indent="-273050" eaLnBrk="1" hangingPunct="1"/>
            <a:r>
              <a:rPr sz="2000"/>
              <a:t>Проводить артикуляционную гимнастику нужно ежедневно (по 5-10 мин), чтобы вырабатываемые у детей двигательные навыки закреплялись, становились более прочными.</a:t>
            </a:r>
          </a:p>
          <a:p>
            <a:pPr marL="273050" lvl="0" indent="-273050" eaLnBrk="1" hangingPunct="1"/>
            <a:r>
              <a:rPr sz="2000"/>
              <a:t>Заниматься обязательно перед зеркалом, чтобы ребёнок мог сам контролировать точность движений языка, губ.</a:t>
            </a:r>
          </a:p>
          <a:p>
            <a:pPr marL="273050" lvl="0" indent="-273050" eaLnBrk="1" hangingPunct="1"/>
            <a:r>
              <a:rPr sz="2000"/>
              <a:t>Выполнять только те упражнения, которые задаёт учитель-логопед.</a:t>
            </a:r>
          </a:p>
          <a:p>
            <a:pPr marL="273050" lvl="0" indent="-273050" eaLnBrk="1" hangingPunct="1"/>
            <a:r>
              <a:rPr sz="2000"/>
              <a:t>Упражнения выполнять без напряжения, спокойно.</a:t>
            </a:r>
          </a:p>
          <a:p>
            <a:pPr marL="273050" lvl="0" indent="-273050" eaLnBrk="1" hangingPunct="1"/>
            <a:r>
              <a:rPr sz="2000"/>
              <a:t>Некоторые упражнения выполняются под счёт, который ведёт взрослый.</a:t>
            </a:r>
          </a:p>
          <a:p>
            <a:pPr marL="273050" lvl="0" indent="-273050" eaLnBrk="1" hangingPunct="1"/>
            <a:endParaRPr sz="20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024687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Регулярное выполнение артикуляционной гимнастики поможет:</a:t>
            </a:r>
            <a:endParaRPr kumimoji="0" lang="ru-RU" sz="28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quarter" idx="1"/>
          </p:nvPr>
        </p:nvSpPr>
        <p:spPr>
          <a:xfrm>
            <a:off x="800762" y="1844824"/>
            <a:ext cx="7632700" cy="475138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entury Schoolbook"/>
              </a:defRPr>
            </a:lvl1pPr>
            <a:lvl2pPr marL="639762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1700" b="0" i="0" u="none" baseline="0">
                <a:solidFill>
                  <a:schemeClr val="tx1"/>
                </a:solidFill>
                <a:effectLst/>
                <a:latin typeface="Century Schoolbook"/>
              </a:defRPr>
            </a:lvl2pPr>
            <a:lvl3pPr marL="9144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1400" b="0" i="0" u="none" baseline="0">
                <a:solidFill>
                  <a:schemeClr val="tx1"/>
                </a:solidFill>
                <a:effectLst/>
                <a:latin typeface="Century Schoolbook"/>
              </a:defRPr>
            </a:lvl3pPr>
            <a:lvl4pPr marL="118745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1400" b="0" i="0" u="none" baseline="0">
                <a:solidFill>
                  <a:schemeClr val="tx1"/>
                </a:solidFill>
                <a:effectLst/>
                <a:latin typeface="Century Schoolbook"/>
              </a:defRPr>
            </a:lvl4pPr>
            <a:lvl5pPr marL="14620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entury Schoolbook"/>
              </a:defRPr>
            </a:lvl5pPr>
          </a:lstStyle>
          <a:p>
            <a:pPr marL="273050" lvl="0" indent="-273050" eaLnBrk="1" hangingPunct="1"/>
            <a:r>
              <a:rPr sz="2400" dirty="0"/>
              <a:t>Улучшить кровоснабжения артикуляторных органов</a:t>
            </a:r>
          </a:p>
          <a:p>
            <a:pPr marL="273050" lvl="0" indent="-273050" eaLnBrk="1" hangingPunct="1"/>
            <a:r>
              <a:rPr sz="2400" dirty="0"/>
              <a:t>Укрепить мышечную систему языка, губ и щек</a:t>
            </a:r>
          </a:p>
          <a:p>
            <a:pPr marL="273050" lvl="0" indent="-273050" eaLnBrk="1" hangingPunct="1"/>
            <a:r>
              <a:rPr sz="2400" dirty="0"/>
              <a:t>Научить ребенка удерживать определенную артикуляторную позу, увеличить амплитуду движений, уменьшить </a:t>
            </a:r>
            <a:r>
              <a:rPr sz="2400" dirty="0" err="1"/>
              <a:t>спастичность</a:t>
            </a:r>
            <a:r>
              <a:rPr sz="2400" dirty="0"/>
              <a:t> (напряженность) органов артикуляции</a:t>
            </a:r>
          </a:p>
          <a:p>
            <a:pPr marL="273050" lvl="0" indent="-273050" eaLnBrk="1" hangingPunct="1"/>
            <a:endParaRPr sz="2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процессе выполнения гимнастики важно помнить</a:t>
            </a:r>
            <a:endParaRPr kumimoji="0" lang="ru-RU" sz="30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entury Schoolbook"/>
              </a:defRPr>
            </a:lvl1pPr>
            <a:lvl2pPr marL="639762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1700" b="0" i="0" u="none" baseline="0">
                <a:solidFill>
                  <a:schemeClr val="tx1"/>
                </a:solidFill>
                <a:effectLst/>
                <a:latin typeface="Century Schoolbook"/>
              </a:defRPr>
            </a:lvl2pPr>
            <a:lvl3pPr marL="91440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1400" b="0" i="0" u="none" baseline="0">
                <a:solidFill>
                  <a:schemeClr val="tx1"/>
                </a:solidFill>
                <a:effectLst/>
                <a:latin typeface="Century Schoolbook"/>
              </a:defRPr>
            </a:lvl3pPr>
            <a:lvl4pPr marL="1187450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1400" b="0" i="0" u="none" baseline="0">
                <a:solidFill>
                  <a:schemeClr val="tx1"/>
                </a:solidFill>
                <a:effectLst/>
                <a:latin typeface="Century Schoolbook"/>
              </a:defRPr>
            </a:lvl4pPr>
            <a:lvl5pPr marL="1462088" indent="-182562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entury Schoolbook"/>
              </a:defRPr>
            </a:lvl5pPr>
          </a:lstStyle>
          <a:p>
            <a:pPr marL="273050" lvl="0" indent="-273050" eaLnBrk="1" hangingPunct="1"/>
            <a:r>
              <a:rPr sz="2400"/>
              <a:t>О создании положительного эмоционального настроя у ребенка.</a:t>
            </a:r>
          </a:p>
          <a:p>
            <a:pPr marL="273050" lvl="0" indent="-273050" eaLnBrk="1" hangingPunct="1"/>
            <a:r>
              <a:rPr sz="2400"/>
              <a:t>Нельзя говорить ребенку, что он делает упражнения не верно, - это может привести к отказу выполнять движения.</a:t>
            </a:r>
          </a:p>
          <a:p>
            <a:pPr marL="273050" lvl="0" indent="-273050" eaLnBrk="1" hangingPunct="1"/>
            <a:r>
              <a:rPr sz="2400"/>
              <a:t>Лучше показать ребенку его достижения: «Видишь, язык уже научился быть широким», подбодрите: «Ничего, твой язычок обязательно научится подниматься кверху». </a:t>
            </a:r>
          </a:p>
          <a:p>
            <a:pPr marL="273050" lvl="0" indent="-273050" eaLnBrk="1" hangingPunct="1"/>
            <a:endParaRPr sz="2400"/>
          </a:p>
          <a:p>
            <a:pPr marL="273050" lvl="0" indent="-273050" eaLnBrk="1" hangingPunct="1"/>
            <a:endParaRPr sz="2400"/>
          </a:p>
          <a:p>
            <a:pPr marL="273050" lvl="0" indent="-273050" eaLnBrk="1" hangingPunct="1"/>
            <a:endParaRPr sz="2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048375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«Лягушка» или «Заборчик»</a:t>
            </a:r>
            <a:endParaRPr kumimoji="0" lang="ru-RU" sz="3000" b="1" i="0" u="none" strike="noStrike" kern="1200" cap="small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539750" y="1341438"/>
            <a:ext cx="8064500" cy="1582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 без напряжения, чтобы были видны передние верхние и нижние зубы. Удерживать 5-10 секунд. Следить, чтобы при улыбке губы не подворачивались внутрь.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1"/>
          <a:stretch/>
        </p:blipFill>
        <p:spPr>
          <a:xfrm>
            <a:off x="179512" y="3356992"/>
            <a:ext cx="4200128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2"/>
          <a:stretch/>
        </p:blipFill>
        <p:spPr>
          <a:xfrm>
            <a:off x="3893964" y="3370174"/>
            <a:ext cx="4710286" cy="23025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58950" y="549275"/>
            <a:ext cx="5976938" cy="6127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«Трубочка» или «Хоботок»</a:t>
            </a:r>
            <a:endParaRPr kumimoji="0" lang="ru-RU" sz="3000" b="1" i="0" u="none" strike="noStrike" kern="1200" cap="small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539750" y="1268413"/>
            <a:ext cx="8064500" cy="23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Вытянуть сомкнутые губы вперед. Удерживать их в таком положении под счет от 1 до 5-10. Если ребенок не может самостоятельно произвольно вытянуть губы, можно предложить ему дотянуться губками до конфеты. Можно пропеть вместе с ребенком звук 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0" b="2531"/>
          <a:stretch/>
        </p:blipFill>
        <p:spPr>
          <a:xfrm>
            <a:off x="1331640" y="3779104"/>
            <a:ext cx="5457825" cy="2736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27912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«Лопатка» или «блинчик»</a:t>
            </a:r>
            <a:endParaRPr kumimoji="0" lang="ru-RU" sz="3000" b="1" i="0" u="none" strike="noStrike" kern="1200" cap="small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684213" y="1484313"/>
            <a:ext cx="7921625" cy="1655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приоткрыть рот, положить широкий передний край языка на нижнюю губу. Удерживать в таком положении под счет от 1 до 5-10.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b="19342"/>
          <a:stretch/>
        </p:blipFill>
        <p:spPr>
          <a:xfrm>
            <a:off x="1854994" y="3429000"/>
            <a:ext cx="5372100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481513" y="-7938"/>
            <a:ext cx="4248150" cy="638176"/>
          </a:xfrm>
          <a:prstGeom prst="rect">
            <a:avLst/>
          </a:prstGeom>
        </p:spPr>
        <p:txBody>
          <a:bodyPr vert="horz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«Киска сердится»</a:t>
            </a:r>
            <a:endParaRPr kumimoji="0" lang="ru-RU" sz="3600" b="0" i="0" u="none" strike="noStrike" kern="120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quarter" idx="1"/>
          </p:nvPr>
        </p:nvSpPr>
        <p:spPr>
          <a:xfrm>
            <a:off x="684213" y="1196975"/>
            <a:ext cx="7991475" cy="172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Улыбнуться, открыть рот. Кончиком языка упереться в нижние зубы. На счет «раз» выгнуть язык горкой, упираясь кончиком в нижние зубы. На счет «два» вернуться в исходное положение.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7" name="TextBox 3"/>
          <p:cNvSpPr/>
          <p:nvPr/>
        </p:nvSpPr>
        <p:spPr>
          <a:xfrm>
            <a:off x="2484438" y="404813"/>
            <a:ext cx="41862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sz="2800" b="1" dirty="0">
                <a:solidFill>
                  <a:srgbClr val="0070C0"/>
                </a:solidFill>
                <a:latin typeface="Century Schoolbook"/>
              </a:rPr>
              <a:t>«Горка» или «Киска»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14036" r="4191" b="5282"/>
          <a:stretch/>
        </p:blipFill>
        <p:spPr>
          <a:xfrm>
            <a:off x="2339752" y="3463752"/>
            <a:ext cx="3888432" cy="2592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664</TotalTime>
  <Words>693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Schoolbook</vt:lpstr>
      <vt:lpstr>Wingdings</vt:lpstr>
      <vt:lpstr>Wingdings 2</vt:lpstr>
      <vt:lpstr>Эркер</vt:lpstr>
      <vt:lpstr>Мастер-класс</vt:lpstr>
      <vt:lpstr>Артикуляционная гимнастика – это специальные упражнения для развития подвижности, ловкости языка, губ, щек, уздечки.</vt:lpstr>
      <vt:lpstr>Правила проведения артикуляционной гимнастики</vt:lpstr>
      <vt:lpstr>Регулярное выполнение артикуляционной гимнастики поможет:</vt:lpstr>
      <vt:lpstr>В процессе выполнения гимнастики важно помнить</vt:lpstr>
      <vt:lpstr>«Лягушка» или «Заборчик»</vt:lpstr>
      <vt:lpstr>«Трубочка» или «Хоботок»</vt:lpstr>
      <vt:lpstr>«Лопатка» или «блинчик»</vt:lpstr>
      <vt:lpstr>«Киска сердится»</vt:lpstr>
      <vt:lpstr>«Чашечка»</vt:lpstr>
      <vt:lpstr>«Вкусное варенье»</vt:lpstr>
      <vt:lpstr>«Часики»</vt:lpstr>
      <vt:lpstr>«Качели»</vt:lpstr>
      <vt:lpstr>«Чистим зубки»</vt:lpstr>
      <vt:lpstr>«Чистим зубки»</vt:lpstr>
      <vt:lpstr>«Чистим зубки»</vt:lpstr>
      <vt:lpstr>«Чистим зубки»</vt:lpstr>
      <vt:lpstr>Желаем Вам терпения и успехов в увлекательных занятиях с ребенком!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-</dc:creator>
  <cp:lastModifiedBy>Логопед</cp:lastModifiedBy>
  <cp:revision>38</cp:revision>
  <dcterms:created xsi:type="dcterms:W3CDTF">2017-09-28T14:28:49Z</dcterms:created>
  <dcterms:modified xsi:type="dcterms:W3CDTF">2025-11-12T05:12:04Z</dcterms:modified>
</cp:coreProperties>
</file>