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906000" cy="6858000" type="A4"/>
  <p:notesSz cx="10020300" cy="6888163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FF"/>
    <a:srgbClr val="0080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70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BD1E-91ED-4F72-831E-9F115D75DA68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7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BD1E-91ED-4F72-831E-9F115D75DA68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5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BD1E-91ED-4F72-831E-9F115D75DA68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6BA9-4F5C-4349-9B37-DBED9C6E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4000" y="-1524001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/>
          <p:nvPr/>
        </p:nvSpPr>
        <p:spPr>
          <a:xfrm>
            <a:off x="522429" y="2076717"/>
            <a:ext cx="8861142" cy="1814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Логопедические игры </a:t>
            </a:r>
            <a:endParaRPr lang="ru-RU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мамой на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кухне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i="1" dirty="0">
                <a:solidFill>
                  <a:srgbClr val="0000CC"/>
                </a:solidFill>
                <a:latin typeface="Comic Sans MS" panose="030F0702030302020204" pitchFamily="66" charset="0"/>
              </a:rPr>
              <a:t>(развитие слухового внимания, </a:t>
            </a:r>
            <a:r>
              <a:rPr lang="ru-RU" sz="2400" i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фонематического </a:t>
            </a:r>
            <a:r>
              <a:rPr lang="ru-RU" sz="2400" i="1" dirty="0">
                <a:solidFill>
                  <a:srgbClr val="0000CC"/>
                </a:solidFill>
                <a:latin typeface="Comic Sans MS" panose="030F0702030302020204" pitchFamily="66" charset="0"/>
              </a:rPr>
              <a:t>восприятия, обогащение словарного запаса)</a:t>
            </a:r>
            <a:endParaRPr lang="ru-RU" sz="2800" i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214" y="4094967"/>
            <a:ext cx="3463693" cy="255880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58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96763" y="291113"/>
            <a:ext cx="6912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родители!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435" y="1229092"/>
            <a:ext cx="9631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Все эти игры можно проводить с ребёнком даже тогда, когда Вы не </a:t>
            </a:r>
            <a:r>
              <a:rPr lang="ru-RU" sz="32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можете </a:t>
            </a:r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отвернуться от плиты</a:t>
            </a:r>
            <a:r>
              <a:rPr lang="ru-RU" sz="32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. </a:t>
            </a:r>
            <a:r>
              <a:rPr lang="ru-RU" sz="3200" b="1">
                <a:solidFill>
                  <a:srgbClr val="0000CC"/>
                </a:solidFill>
                <a:latin typeface="Comic Sans MS" panose="030F0702030302020204" pitchFamily="66" charset="0"/>
              </a:rPr>
              <a:t>Они не потребуют от вас много энергии и большой активности, но принесут огромную помощь вашему ребёнку.</a:t>
            </a:r>
          </a:p>
        </p:txBody>
      </p:sp>
      <p:pic>
        <p:nvPicPr>
          <p:cNvPr id="8" name="Рисунок 1" descr="https://img11.postila.ru/data/bd/34/88/cb/bd3488cbe80ca03e9d86fc628b9000d87b16e84f85a060fd2a40b4f7a2b89d2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297" y="4235613"/>
            <a:ext cx="6078186" cy="19172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3615" y="4079465"/>
            <a:ext cx="3493311" cy="2462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34095" y="4113445"/>
            <a:ext cx="1665251" cy="24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9694" y="484920"/>
            <a:ext cx="6786610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kern="120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6000" b="1" kern="120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 ВНИМАНИЕ!!! </a:t>
            </a:r>
          </a:p>
          <a:p>
            <a:pPr algn="ctr"/>
            <a:endParaRPr lang="ru-RU" b="1" kern="1200" cap="all" smtClean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4025" y="2426619"/>
            <a:ext cx="4337948" cy="41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14" y="217518"/>
            <a:ext cx="8286637" cy="68929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700" b="1" kern="1400">
                <a:solidFill>
                  <a:srgbClr val="00CC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u="sng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b="1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40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одно из средств воспитания и обучения детей дошкольного возраста, способ познания окружающего. </a:t>
            </a:r>
            <a:endParaRPr lang="ru-RU" b="1" kern="1400" smtClean="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kern="1400" smtClean="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kern="1400">
                <a:solidFill>
                  <a:srgbClr val="0000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ребёнка вдвойне интересней, когда он чувствует заинтересованность самых родных и любимых людей – родителей. </a:t>
            </a:r>
            <a:endParaRPr lang="ru-RU" b="1" kern="1400" smtClean="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>
              <a:solidFill>
                <a:srgbClr val="0000C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ru-RU" b="1" kern="1400" smtClean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kern="140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b="1" kern="140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сожалению, некоторые родители не часто играют с детьми дома.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i="1" kern="140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9927" y="3254568"/>
            <a:ext cx="3530226" cy="23546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36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0951" y="3306189"/>
            <a:ext cx="3609145" cy="33469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49019" y="252130"/>
            <a:ext cx="3284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smtClean="0">
                <a:solidFill>
                  <a:srgbClr val="FF0066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Проблема:</a:t>
            </a:r>
            <a:endParaRPr lang="ru-RU" sz="440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825" y="1080020"/>
            <a:ext cx="9314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Как </a:t>
            </a:r>
            <a:r>
              <a:rPr lang="ru-RU" sz="2400" b="1">
                <a:solidFill>
                  <a:srgbClr val="0000CC"/>
                </a:solidFill>
                <a:latin typeface="Comic Sans MS" panose="030F0702030302020204" pitchFamily="66" charset="0"/>
              </a:rPr>
              <a:t>одновременно готовить обед и не оставлять ребёнка без присмотра, не прибегая к помощи телевизора и других современных электрических сиделок????? </a:t>
            </a:r>
            <a:endParaRPr lang="ru-RU" sz="24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А </a:t>
            </a:r>
            <a:r>
              <a:rPr lang="ru-RU" sz="2400" b="1">
                <a:solidFill>
                  <a:srgbClr val="FF0000"/>
                </a:solidFill>
                <a:latin typeface="Comic Sans MS" panose="030F0702030302020204" pitchFamily="66" charset="0"/>
              </a:rPr>
              <a:t>какая иная деятельность, кроме готовки, собирает </a:t>
            </a:r>
            <a:endParaRPr lang="ru-RU" sz="24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всех </a:t>
            </a:r>
            <a:r>
              <a:rPr lang="ru-RU" sz="2400" b="1">
                <a:solidFill>
                  <a:srgbClr val="FF0000"/>
                </a:solidFill>
                <a:latin typeface="Comic Sans MS" panose="030F0702030302020204" pitchFamily="66" charset="0"/>
              </a:rPr>
              <a:t>членов семьи вместе?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2159" y="3045753"/>
            <a:ext cx="2681680" cy="3600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01115" y="3321552"/>
            <a:ext cx="3583638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2314" y="4239707"/>
            <a:ext cx="6353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родители!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008" y="357410"/>
            <a:ext cx="814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Comic Sans MS" panose="030F0702030302020204" pitchFamily="66" charset="0"/>
              </a:rPr>
              <a:t>Время на кухне может стать уникальной возможностью провести несколько драгоценных часов с детьми перед тем, как все соберутся к ужину и разойдутся для домашних занятий.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5295" y="5121660"/>
            <a:ext cx="7227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Comic Sans MS" panose="030F0702030302020204" pitchFamily="66" charset="0"/>
              </a:rPr>
              <a:t>М</a:t>
            </a:r>
            <a:r>
              <a:rPr lang="ru-RU" sz="28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ожно </a:t>
            </a:r>
            <a:r>
              <a:rPr lang="ru-RU" sz="2800" b="1">
                <a:solidFill>
                  <a:srgbClr val="0000CC"/>
                </a:solidFill>
                <a:latin typeface="Comic Sans MS" panose="030F0702030302020204" pitchFamily="66" charset="0"/>
              </a:rPr>
              <a:t>провести массу игр и игровых упражнений. Все виды деятельности подойдут для ваших </a:t>
            </a:r>
            <a:r>
              <a:rPr lang="ru-RU" sz="28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детей.</a:t>
            </a:r>
            <a:endParaRPr lang="ru-RU" sz="2800" b="1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765" y="2066963"/>
            <a:ext cx="6934468" cy="21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4095" y="499762"/>
            <a:ext cx="5786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omic Sans MS" panose="030F0702030302020204" pitchFamily="66" charset="0"/>
              </a:rPr>
              <a:t>Это могут быть игры, развивающие у детей речевое и слуховое внимание, фонематическое восприятие, обогащающие словарь детей эмоциональной лексикой.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4955" y="4142344"/>
            <a:ext cx="4707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>
                <a:solidFill>
                  <a:srgbClr val="0000CC"/>
                </a:solidFill>
                <a:latin typeface="Comic Sans MS" panose="030F0702030302020204" pitchFamily="66" charset="0"/>
              </a:rPr>
              <a:t>Предложенные </a:t>
            </a:r>
            <a:r>
              <a:rPr lang="ru-RU" sz="2800" b="1" u="sng" smtClean="0">
                <a:solidFill>
                  <a:srgbClr val="0000CC"/>
                </a:solidFill>
                <a:latin typeface="Comic Sans MS" panose="030F0702030302020204" pitchFamily="66" charset="0"/>
              </a:rPr>
              <a:t>ниже </a:t>
            </a:r>
            <a:r>
              <a:rPr lang="ru-RU" sz="2800" b="1" u="sng">
                <a:solidFill>
                  <a:srgbClr val="0000CC"/>
                </a:solidFill>
                <a:latin typeface="Comic Sans MS" panose="030F0702030302020204" pitchFamily="66" charset="0"/>
              </a:rPr>
              <a:t>игры Вы, </a:t>
            </a:r>
            <a:r>
              <a:rPr lang="ru-RU" sz="2800" b="1" u="sng" smtClean="0">
                <a:solidFill>
                  <a:srgbClr val="0000CC"/>
                </a:solidFill>
                <a:latin typeface="Comic Sans MS" panose="030F0702030302020204" pitchFamily="66" charset="0"/>
              </a:rPr>
              <a:t>родители, можете использовать в </a:t>
            </a:r>
            <a:r>
              <a:rPr lang="ru-RU" sz="2800" b="1" u="sng">
                <a:solidFill>
                  <a:srgbClr val="0000CC"/>
                </a:solidFill>
                <a:latin typeface="Comic Sans MS" panose="030F0702030302020204" pitchFamily="66" charset="0"/>
              </a:rPr>
              <a:t>повседневной </a:t>
            </a:r>
            <a:r>
              <a:rPr lang="ru-RU" sz="2800" b="1" u="sng" smtClean="0">
                <a:solidFill>
                  <a:srgbClr val="0000CC"/>
                </a:solidFill>
                <a:latin typeface="Comic Sans MS" panose="030F0702030302020204" pitchFamily="66" charset="0"/>
              </a:rPr>
              <a:t>жизни каждый день.</a:t>
            </a:r>
            <a:endParaRPr lang="ru-RU" sz="2800" b="1" u="sng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910" y="3499060"/>
            <a:ext cx="4299045" cy="268690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0746" y="757447"/>
            <a:ext cx="3420947" cy="21865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19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1 игра </a:t>
            </a:r>
            <a:endParaRPr lang="ru-RU" sz="20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Съедобное-несъедобное»</a:t>
            </a:r>
          </a:p>
          <a:p>
            <a:pPr algn="just"/>
            <a:endParaRPr lang="ru-RU" sz="1200" b="1" smtClean="0">
              <a:latin typeface="Comic Sans MS" panose="030F0702030302020204" pitchFamily="66" charset="0"/>
            </a:endParaRPr>
          </a:p>
          <a:p>
            <a:pPr algn="just"/>
            <a:r>
              <a:rPr lang="ru-RU" b="1" u="sng" smtClean="0">
                <a:solidFill>
                  <a:srgbClr val="FF0066"/>
                </a:solidFill>
                <a:latin typeface="Comic Sans MS" panose="030F0702030302020204" pitchFamily="66" charset="0"/>
              </a:rPr>
              <a:t>Правила </a:t>
            </a:r>
            <a:r>
              <a:rPr lang="ru-RU" b="1" u="sng">
                <a:solidFill>
                  <a:srgbClr val="FF0066"/>
                </a:solidFill>
                <a:latin typeface="Comic Sans MS" panose="030F0702030302020204" pitchFamily="66" charset="0"/>
              </a:rPr>
              <a:t>игры:</a:t>
            </a:r>
            <a:r>
              <a:rPr lang="ru-RU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endParaRPr lang="ru-RU" b="1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r>
              <a:rPr lang="ru-RU" b="1" smtClean="0">
                <a:latin typeface="Comic Sans MS" panose="030F0702030302020204" pitchFamily="66" charset="0"/>
              </a:rPr>
              <a:t>Взрослый </a:t>
            </a:r>
            <a:r>
              <a:rPr lang="ru-RU" b="1">
                <a:latin typeface="Comic Sans MS" panose="030F0702030302020204" pitchFamily="66" charset="0"/>
              </a:rPr>
              <a:t>называет разные предметы </a:t>
            </a:r>
            <a:r>
              <a:rPr lang="ru-RU" i="1">
                <a:latin typeface="Comic Sans MS" panose="030F0702030302020204" pitchFamily="66" charset="0"/>
              </a:rPr>
              <a:t>(например: картошка, нож, вилка, торт, кастрюля и т. п.), </a:t>
            </a:r>
            <a:r>
              <a:rPr lang="ru-RU" b="1" smtClean="0">
                <a:latin typeface="Comic Sans MS" panose="030F0702030302020204" pitchFamily="66" charset="0"/>
              </a:rPr>
              <a:t>ребёнок </a:t>
            </a:r>
            <a:r>
              <a:rPr lang="ru-RU" b="1">
                <a:latin typeface="Comic Sans MS" panose="030F0702030302020204" pitchFamily="66" charset="0"/>
              </a:rPr>
              <a:t>в свою очередь отвечает - «съедобное» или «несъедобное». Потом можно поменяться ролями.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7319" y="3592764"/>
            <a:ext cx="58662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2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«Покупки»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pPr algn="just"/>
            <a:r>
              <a:rPr lang="ru-RU" b="1" smtClean="0">
                <a:latin typeface="Comic Sans MS" panose="030F0702030302020204" pitchFamily="66" charset="0"/>
              </a:rPr>
              <a:t>Покажите </a:t>
            </a:r>
            <a:r>
              <a:rPr lang="ru-RU" b="1">
                <a:latin typeface="Comic Sans MS" panose="030F0702030302020204" pitchFamily="66" charset="0"/>
              </a:rPr>
              <a:t>ребёнку свои покупки. Пусть он перечислит те из них, в названии, которых есть звук «Р». Если ребёнок затрудняется ответить, предложите наводящие вопросы: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Кар-р-р-тофель или капусту?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Ар-р-р-буз или дыню?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Пер-р-р-сики или бананы?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Лук или огур-р-р-цы?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Помидор-р-ры или баклажаны?</a:t>
            </a:r>
          </a:p>
        </p:txBody>
      </p:sp>
      <p:pic>
        <p:nvPicPr>
          <p:cNvPr id="12" name="Рисунок 2" descr="https://st2.depositphotos.com/1177973/6727/i/950/depositphotos_67277675-stock-photo-metal-shopping-basket-with-groceri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76" y="4049230"/>
            <a:ext cx="3280706" cy="22287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.ytimg.com/vi/JJCf9CVanIA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3" r="9840"/>
          <a:stretch>
            <a:fillRect/>
          </a:stretch>
        </p:blipFill>
        <p:spPr bwMode="auto">
          <a:xfrm>
            <a:off x="5723984" y="581752"/>
            <a:ext cx="3751067" cy="251857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2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3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endParaRPr lang="ru-RU" sz="2000" b="1" smtClean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«Угостим друг друга </a:t>
            </a:r>
          </a:p>
          <a:p>
            <a:pPr algn="ctr"/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«вкусными» словами»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Ребёнок </a:t>
            </a:r>
            <a:r>
              <a:rPr lang="ru-RU" b="1">
                <a:latin typeface="Comic Sans MS" panose="030F0702030302020204" pitchFamily="66" charset="0"/>
              </a:rPr>
              <a:t>называет «вкусное» слово и «кладёт» его вам на ладошку, а затем вы ему, и так до тех пор, пока не «съедите» </a:t>
            </a:r>
            <a:r>
              <a:rPr lang="ru-RU" b="1" smtClean="0">
                <a:latin typeface="Comic Sans MS" panose="030F0702030302020204" pitchFamily="66" charset="0"/>
              </a:rPr>
              <a:t>всё. </a:t>
            </a:r>
            <a:r>
              <a:rPr lang="ru-RU" b="1">
                <a:latin typeface="Comic Sans MS" panose="030F0702030302020204" pitchFamily="66" charset="0"/>
              </a:rPr>
              <a:t>Можно поиграть и в «кислые», «соленые», «горькие» слова.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952" y="3464559"/>
            <a:ext cx="58662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4</a:t>
            </a:r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«Внимательный УХ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pPr algn="just"/>
            <a:r>
              <a:rPr lang="ru-RU" b="1" u="sng">
                <a:solidFill>
                  <a:srgbClr val="FF0066"/>
                </a:solidFill>
                <a:latin typeface="Comic Sans MS" panose="030F0702030302020204" pitchFamily="66" charset="0"/>
              </a:rPr>
              <a:t>Правила игры:</a:t>
            </a:r>
            <a:r>
              <a:rPr lang="ru-RU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ru-RU" b="1" smtClean="0">
                <a:latin typeface="Comic Sans MS" panose="030F0702030302020204" pitchFamily="66" charset="0"/>
              </a:rPr>
              <a:t>Ребёнку </a:t>
            </a:r>
            <a:r>
              <a:rPr lang="ru-RU" b="1">
                <a:latin typeface="Comic Sans MS" panose="030F0702030302020204" pitchFamily="66" charset="0"/>
              </a:rPr>
              <a:t>предлагается послушать и повторить похожие слова вначале по два, затем по три в названном порядке: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Мак – бак – так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Ток – тук – так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Бык – бак – бок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Дам – дом – дым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Ком – дом – гном </a:t>
            </a:r>
          </a:p>
          <a:p>
            <a:pPr algn="just"/>
            <a:r>
              <a:rPr lang="ru-RU" b="1">
                <a:latin typeface="Comic Sans MS" panose="030F0702030302020204" pitchFamily="66" charset="0"/>
              </a:rPr>
              <a:t>Моток – каток – поток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017" y="575812"/>
            <a:ext cx="3248165" cy="21697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Большой У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" y="2895173"/>
            <a:ext cx="3761864" cy="37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3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68003" y="-1316391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976" y="371405"/>
            <a:ext cx="49975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5</a:t>
            </a:r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</a:p>
          <a:p>
            <a:pPr algn="ctr"/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Назови ласково»</a:t>
            </a:r>
          </a:p>
          <a:p>
            <a:r>
              <a:rPr lang="ru-RU" b="1" u="sng">
                <a:solidFill>
                  <a:srgbClr val="FF0066"/>
                </a:solidFill>
                <a:latin typeface="Comic Sans MS" panose="030F0702030302020204" pitchFamily="66" charset="0"/>
              </a:rPr>
              <a:t>Правила игры:</a:t>
            </a:r>
            <a:r>
              <a:rPr lang="ru-RU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ru-RU" b="1" smtClean="0">
                <a:latin typeface="Comic Sans MS" panose="030F0702030302020204" pitchFamily="66" charset="0"/>
              </a:rPr>
              <a:t>Мама/папа </a:t>
            </a:r>
            <a:r>
              <a:rPr lang="ru-RU" b="1">
                <a:latin typeface="Comic Sans MS" panose="030F0702030302020204" pitchFamily="66" charset="0"/>
              </a:rPr>
              <a:t>называет любое слово, а ребёнок должен назвать его ласково, например: </a:t>
            </a:r>
            <a:r>
              <a:rPr lang="ru-RU" i="1">
                <a:latin typeface="Comic Sans MS" panose="030F0702030302020204" pitchFamily="66" charset="0"/>
              </a:rPr>
              <a:t>морковь-морковочка</a:t>
            </a:r>
          </a:p>
          <a:p>
            <a:r>
              <a:rPr lang="ru-RU" b="1">
                <a:latin typeface="Comic Sans MS" panose="030F0702030302020204" pitchFamily="66" charset="0"/>
              </a:rPr>
              <a:t>тарелка-тарелочка</a:t>
            </a:r>
          </a:p>
          <a:p>
            <a:r>
              <a:rPr lang="ru-RU" b="1">
                <a:latin typeface="Comic Sans MS" panose="030F0702030302020204" pitchFamily="66" charset="0"/>
              </a:rPr>
              <a:t>дом-домик</a:t>
            </a:r>
          </a:p>
          <a:p>
            <a:r>
              <a:rPr lang="ru-RU" b="1">
                <a:latin typeface="Comic Sans MS" panose="030F0702030302020204" pitchFamily="66" charset="0"/>
              </a:rPr>
              <a:t>огурец-огурчик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вкусный-вкусненький.</a:t>
            </a:r>
            <a:endParaRPr lang="ru-RU" b="1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5683" y="3464559"/>
            <a:ext cx="56478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6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«Скажи»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ребёнку повторить предложение от лица ёжика с различной интонацией </a:t>
            </a:r>
            <a:r>
              <a:rPr lang="ru-RU" i="1">
                <a:latin typeface="Comic Sans MS" panose="030F0702030302020204" pitchFamily="66" charset="0"/>
              </a:rPr>
              <a:t>(грусти, радости, испуга, злости, удивления</a:t>
            </a:r>
            <a:r>
              <a:rPr lang="ru-RU" i="1" smtClean="0">
                <a:latin typeface="Comic Sans MS" panose="030F0702030302020204" pitchFamily="66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повторить предложение типа «Мама пришла» с разными эмоциональными оттенками. </a:t>
            </a:r>
            <a:endParaRPr lang="ru-RU" b="1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smtClean="0">
                <a:latin typeface="Comic Sans MS" panose="030F0702030302020204" pitchFamily="66" charset="0"/>
              </a:rPr>
              <a:t>Предложить </a:t>
            </a:r>
            <a:r>
              <a:rPr lang="ru-RU" b="1">
                <a:latin typeface="Comic Sans MS" panose="030F0702030302020204" pitchFamily="66" charset="0"/>
              </a:rPr>
              <a:t>составить </a:t>
            </a:r>
            <a:r>
              <a:rPr lang="ru-RU" b="1" smtClean="0">
                <a:latin typeface="Comic Sans MS" panose="030F0702030302020204" pitchFamily="66" charset="0"/>
              </a:rPr>
              <a:t>небольшие </a:t>
            </a:r>
            <a:r>
              <a:rPr lang="ru-RU" b="1">
                <a:latin typeface="Comic Sans MS" panose="030F0702030302020204" pitchFamily="66" charset="0"/>
              </a:rPr>
              <a:t>рассказы </a:t>
            </a:r>
            <a:r>
              <a:rPr lang="ru-RU" b="1" smtClean="0">
                <a:latin typeface="Comic Sans MS" panose="030F0702030302020204" pitchFamily="66" charset="0"/>
              </a:rPr>
              <a:t>с </a:t>
            </a:r>
            <a:r>
              <a:rPr lang="ru-RU" b="1">
                <a:latin typeface="Comic Sans MS" panose="030F0702030302020204" pitchFamily="66" charset="0"/>
              </a:rPr>
              <a:t>прилагательными, </a:t>
            </a:r>
            <a:r>
              <a:rPr lang="ru-RU" b="1" smtClean="0">
                <a:latin typeface="Comic Sans MS" panose="030F0702030302020204" pitchFamily="66" charset="0"/>
              </a:rPr>
              <a:t>называющими </a:t>
            </a:r>
            <a:r>
              <a:rPr lang="ru-RU" b="1">
                <a:latin typeface="Comic Sans MS" panose="030F0702030302020204" pitchFamily="66" charset="0"/>
              </a:rPr>
              <a:t>различные эмоции.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758" y="4090710"/>
            <a:ext cx="3518848" cy="19793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00" y="576443"/>
            <a:ext cx="3286836" cy="257535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05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Безимени-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12120" r="18579" b="13239"/>
          <a:stretch>
            <a:fillRect/>
          </a:stretch>
        </p:blipFill>
        <p:spPr bwMode="auto">
          <a:xfrm rot="5400000">
            <a:off x="1523998" y="-1523998"/>
            <a:ext cx="6858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52174" y="-1302072"/>
            <a:ext cx="6401649" cy="94694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softEdge rad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2787" y="329540"/>
            <a:ext cx="4997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7 </a:t>
            </a:r>
            <a:r>
              <a:rPr lang="ru-RU" sz="2000" b="1">
                <a:solidFill>
                  <a:srgbClr val="0000CC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Отгадай предмет по названию </a:t>
            </a:r>
            <a:r>
              <a:rPr lang="ru-RU" sz="2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его 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частей»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Кузов</a:t>
            </a:r>
            <a:r>
              <a:rPr lang="ru-RU" b="1">
                <a:latin typeface="Comic Sans MS" panose="030F0702030302020204" pitchFamily="66" charset="0"/>
              </a:rPr>
              <a:t>, кабина, колеса, руль, фары, дверцы </a:t>
            </a:r>
            <a:r>
              <a:rPr lang="ru-RU" i="1">
                <a:latin typeface="Comic Sans MS" panose="030F0702030302020204" pitchFamily="66" charset="0"/>
              </a:rPr>
              <a:t>(грузовик).</a:t>
            </a:r>
          </a:p>
          <a:p>
            <a:r>
              <a:rPr lang="ru-RU" b="1">
                <a:latin typeface="Comic Sans MS" panose="030F0702030302020204" pitchFamily="66" charset="0"/>
              </a:rPr>
              <a:t>Дно, крышка, стенки, ручки </a:t>
            </a:r>
            <a:r>
              <a:rPr lang="ru-RU" i="1">
                <a:latin typeface="Comic Sans MS" panose="030F0702030302020204" pitchFamily="66" charset="0"/>
              </a:rPr>
              <a:t>(кастрюля).</a:t>
            </a:r>
          </a:p>
          <a:p>
            <a:r>
              <a:rPr lang="ru-RU" b="1">
                <a:latin typeface="Comic Sans MS" panose="030F0702030302020204" pitchFamily="66" charset="0"/>
              </a:rPr>
              <a:t>Палуба, каюта, якорь, корма, нос </a:t>
            </a:r>
            <a:r>
              <a:rPr lang="ru-RU" i="1">
                <a:latin typeface="Comic Sans MS" panose="030F0702030302020204" pitchFamily="66" charset="0"/>
              </a:rPr>
              <a:t>(корабль).</a:t>
            </a:r>
          </a:p>
          <a:p>
            <a:r>
              <a:rPr lang="ru-RU" b="1">
                <a:latin typeface="Comic Sans MS" panose="030F0702030302020204" pitchFamily="66" charset="0"/>
              </a:rPr>
              <a:t>Подъезд, этаж, лестница, квартиры, чердак </a:t>
            </a:r>
            <a:r>
              <a:rPr lang="ru-RU" i="1">
                <a:latin typeface="Comic Sans MS" panose="030F0702030302020204" pitchFamily="66" charset="0"/>
              </a:rPr>
              <a:t>(дом).</a:t>
            </a:r>
          </a:p>
          <a:p>
            <a:r>
              <a:rPr lang="ru-RU" b="1">
                <a:latin typeface="Comic Sans MS" panose="030F0702030302020204" pitchFamily="66" charset="0"/>
              </a:rPr>
              <a:t>Крылья, кабина, хвост, мотор </a:t>
            </a:r>
            <a:r>
              <a:rPr lang="ru-RU" i="1">
                <a:latin typeface="Comic Sans MS" panose="030F0702030302020204" pitchFamily="66" charset="0"/>
              </a:rPr>
              <a:t>(</a:t>
            </a:r>
            <a:r>
              <a:rPr lang="ru-RU" i="1" smtClean="0">
                <a:latin typeface="Comic Sans MS" panose="030F0702030302020204" pitchFamily="66" charset="0"/>
              </a:rPr>
              <a:t>самолёт</a:t>
            </a:r>
            <a:r>
              <a:rPr lang="ru-RU" i="1">
                <a:latin typeface="Comic Sans MS" panose="030F0702030302020204" pitchFamily="66" charset="0"/>
              </a:rPr>
              <a:t>).</a:t>
            </a:r>
          </a:p>
          <a:p>
            <a:r>
              <a:rPr lang="ru-RU" b="1">
                <a:latin typeface="Comic Sans MS" panose="030F0702030302020204" pitchFamily="66" charset="0"/>
              </a:rPr>
              <a:t>Пол, стены, потолок </a:t>
            </a:r>
            <a:r>
              <a:rPr lang="ru-RU" i="1">
                <a:latin typeface="Comic Sans MS" panose="030F0702030302020204" pitchFamily="66" charset="0"/>
              </a:rPr>
              <a:t>(комната).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3635" y="3653527"/>
            <a:ext cx="53340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0000CC"/>
                </a:solidFill>
                <a:latin typeface="Comic Sans MS" panose="030F0702030302020204" pitchFamily="66" charset="0"/>
              </a:rPr>
              <a:t>8 игра </a:t>
            </a:r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«Составь предложение </a:t>
            </a:r>
          </a:p>
          <a:p>
            <a:pPr algn="ctr"/>
            <a:r>
              <a:rPr lang="ru-RU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из предложенных слов»</a:t>
            </a:r>
            <a:endParaRPr lang="ru-RU" sz="1200" b="1" smtClean="0">
              <a:latin typeface="Comic Sans MS" panose="030F0702030302020204" pitchFamily="66" charset="0"/>
            </a:endParaRPr>
          </a:p>
          <a:p>
            <a:r>
              <a:rPr lang="ru-RU" b="1">
                <a:latin typeface="Comic Sans MS" panose="030F0702030302020204" pitchFamily="66" charset="0"/>
              </a:rPr>
              <a:t>Предложите ребёнку составить из перечисленных вами слов предложение, но вначале приведите пример, как можно составить предложение.</a:t>
            </a:r>
          </a:p>
          <a:p>
            <a:r>
              <a:rPr lang="ru-RU" b="1">
                <a:latin typeface="Comic Sans MS" panose="030F0702030302020204" pitchFamily="66" charset="0"/>
              </a:rPr>
              <a:t>стакан, сок </a:t>
            </a:r>
            <a:r>
              <a:rPr lang="ru-RU" i="1">
                <a:latin typeface="Comic Sans MS" panose="030F0702030302020204" pitchFamily="66" charset="0"/>
              </a:rPr>
              <a:t>(Сок налили в стакан.)</a:t>
            </a:r>
          </a:p>
          <a:p>
            <a:r>
              <a:rPr lang="ru-RU" b="1" smtClean="0">
                <a:latin typeface="Comic Sans MS" panose="030F0702030302020204" pitchFamily="66" charset="0"/>
              </a:rPr>
              <a:t>стол</a:t>
            </a:r>
            <a:r>
              <a:rPr lang="ru-RU" b="1">
                <a:latin typeface="Comic Sans MS" panose="030F0702030302020204" pitchFamily="66" charset="0"/>
              </a:rPr>
              <a:t>, </a:t>
            </a:r>
            <a:r>
              <a:rPr lang="ru-RU" b="1" smtClean="0">
                <a:latin typeface="Comic Sans MS" panose="030F0702030302020204" pitchFamily="66" charset="0"/>
              </a:rPr>
              <a:t>скатерть; миска</a:t>
            </a:r>
            <a:r>
              <a:rPr lang="ru-RU" b="1">
                <a:latin typeface="Comic Sans MS" panose="030F0702030302020204" pitchFamily="66" charset="0"/>
              </a:rPr>
              <a:t>, слива, </a:t>
            </a:r>
            <a:r>
              <a:rPr lang="ru-RU" b="1" smtClean="0">
                <a:latin typeface="Comic Sans MS" panose="030F0702030302020204" pitchFamily="66" charset="0"/>
              </a:rPr>
              <a:t>апельсин</a:t>
            </a:r>
            <a:r>
              <a:rPr lang="ru-RU" b="1">
                <a:latin typeface="Comic Sans MS" panose="030F0702030302020204" pitchFamily="66" charset="0"/>
              </a:rPr>
              <a:t>; стол, </a:t>
            </a:r>
            <a:r>
              <a:rPr lang="ru-RU" b="1" smtClean="0">
                <a:latin typeface="Comic Sans MS" panose="030F0702030302020204" pitchFamily="66" charset="0"/>
              </a:rPr>
              <a:t>суп; капуста</a:t>
            </a:r>
            <a:r>
              <a:rPr lang="ru-RU" b="1">
                <a:latin typeface="Comic Sans MS" panose="030F0702030302020204" pitchFamily="66" charset="0"/>
              </a:rPr>
              <a:t>, суп, </a:t>
            </a:r>
            <a:r>
              <a:rPr lang="ru-RU" b="1" smtClean="0">
                <a:latin typeface="Comic Sans MS" panose="030F0702030302020204" pitchFamily="66" charset="0"/>
              </a:rPr>
              <a:t>соль; доска</a:t>
            </a:r>
            <a:r>
              <a:rPr lang="ru-RU" b="1">
                <a:latin typeface="Comic Sans MS" panose="030F0702030302020204" pitchFamily="66" charset="0"/>
              </a:rPr>
              <a:t>, колбаса, </a:t>
            </a:r>
            <a:r>
              <a:rPr lang="ru-RU" b="1" smtClean="0">
                <a:latin typeface="Comic Sans MS" panose="030F0702030302020204" pitchFamily="66" charset="0"/>
              </a:rPr>
              <a:t>миска</a:t>
            </a:r>
            <a:r>
              <a:rPr lang="ru-RU" b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 t="16508" b="16866"/>
          <a:stretch>
            <a:fillRect/>
          </a:stretch>
        </p:blipFill>
        <p:spPr>
          <a:xfrm>
            <a:off x="5758302" y="667700"/>
            <a:ext cx="3605161" cy="24020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t="10746" b="13234"/>
          <a:stretch>
            <a:fillRect/>
          </a:stretch>
        </p:blipFill>
        <p:spPr>
          <a:xfrm>
            <a:off x="420412" y="4174430"/>
            <a:ext cx="3731078" cy="20051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60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</TotalTime>
  <Words>658</Words>
  <Application>Microsoft Office PowerPoint</Application>
  <PresentationFormat>Лист A4 (210x297 мм)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Логопед</cp:lastModifiedBy>
  <cp:revision>45</cp:revision>
  <dcterms:created xsi:type="dcterms:W3CDTF">2021-08-16T12:17:25Z</dcterms:created>
  <dcterms:modified xsi:type="dcterms:W3CDTF">2025-11-13T04:37:28Z</dcterms:modified>
</cp:coreProperties>
</file>